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4199513" cy="197993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795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0" autoAdjust="0"/>
    <p:restoredTop sz="94660"/>
  </p:normalViewPr>
  <p:slideViewPr>
    <p:cSldViewPr snapToGrid="0">
      <p:cViewPr varScale="1">
        <p:scale>
          <a:sx n="24" d="100"/>
          <a:sy n="24" d="100"/>
        </p:scale>
        <p:origin x="-672" y="-96"/>
      </p:cViewPr>
      <p:guideLst>
        <p:guide orient="horz" pos="6236"/>
        <p:guide pos="1077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274939" y="3240303"/>
            <a:ext cx="25649635" cy="6893090"/>
          </a:xfrm>
        </p:spPr>
        <p:txBody>
          <a:bodyPr anchor="b"/>
          <a:lstStyle>
            <a:lvl1pPr algn="ctr">
              <a:defRPr sz="16831"/>
            </a:lvl1pPr>
          </a:lstStyle>
          <a:p>
            <a:r>
              <a:rPr lang="fr-FR"/>
              <a:t>Modifiez le style du titre</a:t>
            </a:r>
            <a:endParaRPr lang="en-US" dirty="0"/>
          </a:p>
        </p:txBody>
      </p:sp>
      <p:sp>
        <p:nvSpPr>
          <p:cNvPr id="3" name="Subtitle 2"/>
          <p:cNvSpPr>
            <a:spLocks noGrp="1"/>
          </p:cNvSpPr>
          <p:nvPr>
            <p:ph type="subTitle" idx="1"/>
          </p:nvPr>
        </p:nvSpPr>
        <p:spPr>
          <a:xfrm>
            <a:off x="4274939" y="10399217"/>
            <a:ext cx="25649635" cy="4780246"/>
          </a:xfrm>
        </p:spPr>
        <p:txBody>
          <a:bodyPr/>
          <a:lstStyle>
            <a:lvl1pPr marL="0" indent="0" algn="ctr">
              <a:buNone/>
              <a:defRPr sz="6732"/>
            </a:lvl1pPr>
            <a:lvl2pPr marL="1282492" indent="0" algn="ctr">
              <a:buNone/>
              <a:defRPr sz="5610"/>
            </a:lvl2pPr>
            <a:lvl3pPr marL="2564983" indent="0" algn="ctr">
              <a:buNone/>
              <a:defRPr sz="5049"/>
            </a:lvl3pPr>
            <a:lvl4pPr marL="3847475" indent="0" algn="ctr">
              <a:buNone/>
              <a:defRPr sz="4488"/>
            </a:lvl4pPr>
            <a:lvl5pPr marL="5129967" indent="0" algn="ctr">
              <a:buNone/>
              <a:defRPr sz="4488"/>
            </a:lvl5pPr>
            <a:lvl6pPr marL="6412459" indent="0" algn="ctr">
              <a:buNone/>
              <a:defRPr sz="4488"/>
            </a:lvl6pPr>
            <a:lvl7pPr marL="7694950" indent="0" algn="ctr">
              <a:buNone/>
              <a:defRPr sz="4488"/>
            </a:lvl7pPr>
            <a:lvl8pPr marL="8977442" indent="0" algn="ctr">
              <a:buNone/>
              <a:defRPr sz="4488"/>
            </a:lvl8pPr>
            <a:lvl9pPr marL="10259934" indent="0" algn="ctr">
              <a:buNone/>
              <a:defRPr sz="4488"/>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364682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258694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474026" y="1054129"/>
            <a:ext cx="7374270" cy="1677899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351217" y="1054129"/>
            <a:ext cx="21695316" cy="1677899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113808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44767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333404" y="4936079"/>
            <a:ext cx="29497080" cy="8235957"/>
          </a:xfrm>
        </p:spPr>
        <p:txBody>
          <a:bodyPr anchor="b"/>
          <a:lstStyle>
            <a:lvl1pPr>
              <a:defRPr sz="16831"/>
            </a:lvl1pPr>
          </a:lstStyle>
          <a:p>
            <a:r>
              <a:rPr lang="fr-FR"/>
              <a:t>Modifiez le style du titre</a:t>
            </a:r>
            <a:endParaRPr lang="en-US" dirty="0"/>
          </a:p>
        </p:txBody>
      </p:sp>
      <p:sp>
        <p:nvSpPr>
          <p:cNvPr id="3" name="Text Placeholder 2"/>
          <p:cNvSpPr>
            <a:spLocks noGrp="1"/>
          </p:cNvSpPr>
          <p:nvPr>
            <p:ph type="body" idx="1"/>
          </p:nvPr>
        </p:nvSpPr>
        <p:spPr>
          <a:xfrm>
            <a:off x="2333404" y="13249951"/>
            <a:ext cx="29497080" cy="4331095"/>
          </a:xfrm>
        </p:spPr>
        <p:txBody>
          <a:bodyPr/>
          <a:lstStyle>
            <a:lvl1pPr marL="0" indent="0">
              <a:buNone/>
              <a:defRPr sz="6732">
                <a:solidFill>
                  <a:schemeClr val="tx1">
                    <a:tint val="75000"/>
                  </a:schemeClr>
                </a:solidFill>
              </a:defRPr>
            </a:lvl1pPr>
            <a:lvl2pPr marL="1282492" indent="0">
              <a:buNone/>
              <a:defRPr sz="5610">
                <a:solidFill>
                  <a:schemeClr val="tx1">
                    <a:tint val="75000"/>
                  </a:schemeClr>
                </a:solidFill>
              </a:defRPr>
            </a:lvl2pPr>
            <a:lvl3pPr marL="2564983" indent="0">
              <a:buNone/>
              <a:defRPr sz="5049">
                <a:solidFill>
                  <a:schemeClr val="tx1">
                    <a:tint val="75000"/>
                  </a:schemeClr>
                </a:solidFill>
              </a:defRPr>
            </a:lvl3pPr>
            <a:lvl4pPr marL="3847475" indent="0">
              <a:buNone/>
              <a:defRPr sz="4488">
                <a:solidFill>
                  <a:schemeClr val="tx1">
                    <a:tint val="75000"/>
                  </a:schemeClr>
                </a:solidFill>
              </a:defRPr>
            </a:lvl4pPr>
            <a:lvl5pPr marL="5129967" indent="0">
              <a:buNone/>
              <a:defRPr sz="4488">
                <a:solidFill>
                  <a:schemeClr val="tx1">
                    <a:tint val="75000"/>
                  </a:schemeClr>
                </a:solidFill>
              </a:defRPr>
            </a:lvl5pPr>
            <a:lvl6pPr marL="6412459" indent="0">
              <a:buNone/>
              <a:defRPr sz="4488">
                <a:solidFill>
                  <a:schemeClr val="tx1">
                    <a:tint val="75000"/>
                  </a:schemeClr>
                </a:solidFill>
              </a:defRPr>
            </a:lvl6pPr>
            <a:lvl7pPr marL="7694950" indent="0">
              <a:buNone/>
              <a:defRPr sz="4488">
                <a:solidFill>
                  <a:schemeClr val="tx1">
                    <a:tint val="75000"/>
                  </a:schemeClr>
                </a:solidFill>
              </a:defRPr>
            </a:lvl7pPr>
            <a:lvl8pPr marL="8977442" indent="0">
              <a:buNone/>
              <a:defRPr sz="4488">
                <a:solidFill>
                  <a:schemeClr val="tx1">
                    <a:tint val="75000"/>
                  </a:schemeClr>
                </a:solidFill>
              </a:defRPr>
            </a:lvl8pPr>
            <a:lvl9pPr marL="10259934" indent="0">
              <a:buNone/>
              <a:defRPr sz="4488">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367318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351217" y="5270647"/>
            <a:ext cx="14534793" cy="125624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7313503" y="5270647"/>
            <a:ext cx="14534793" cy="125624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147971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355671" y="1054131"/>
            <a:ext cx="29497080" cy="3826949"/>
          </a:xfrm>
        </p:spPr>
        <p:txBody>
          <a:bodyPr/>
          <a:lstStyle/>
          <a:p>
            <a:r>
              <a:rPr lang="fr-FR"/>
              <a:t>Modifiez le style du titre</a:t>
            </a:r>
            <a:endParaRPr lang="en-US" dirty="0"/>
          </a:p>
        </p:txBody>
      </p:sp>
      <p:sp>
        <p:nvSpPr>
          <p:cNvPr id="3" name="Text Placeholder 2"/>
          <p:cNvSpPr>
            <a:spLocks noGrp="1"/>
          </p:cNvSpPr>
          <p:nvPr>
            <p:ph type="body" idx="1"/>
          </p:nvPr>
        </p:nvSpPr>
        <p:spPr>
          <a:xfrm>
            <a:off x="2355672" y="4853580"/>
            <a:ext cx="14467996" cy="2378664"/>
          </a:xfrm>
        </p:spPr>
        <p:txBody>
          <a:bodyPr anchor="b"/>
          <a:lstStyle>
            <a:lvl1pPr marL="0" indent="0">
              <a:buNone/>
              <a:defRPr sz="6732" b="1"/>
            </a:lvl1pPr>
            <a:lvl2pPr marL="1282492" indent="0">
              <a:buNone/>
              <a:defRPr sz="5610" b="1"/>
            </a:lvl2pPr>
            <a:lvl3pPr marL="2564983" indent="0">
              <a:buNone/>
              <a:defRPr sz="5049" b="1"/>
            </a:lvl3pPr>
            <a:lvl4pPr marL="3847475" indent="0">
              <a:buNone/>
              <a:defRPr sz="4488" b="1"/>
            </a:lvl4pPr>
            <a:lvl5pPr marL="5129967" indent="0">
              <a:buNone/>
              <a:defRPr sz="4488" b="1"/>
            </a:lvl5pPr>
            <a:lvl6pPr marL="6412459" indent="0">
              <a:buNone/>
              <a:defRPr sz="4488" b="1"/>
            </a:lvl6pPr>
            <a:lvl7pPr marL="7694950" indent="0">
              <a:buNone/>
              <a:defRPr sz="4488" b="1"/>
            </a:lvl7pPr>
            <a:lvl8pPr marL="8977442" indent="0">
              <a:buNone/>
              <a:defRPr sz="4488" b="1"/>
            </a:lvl8pPr>
            <a:lvl9pPr marL="10259934" indent="0">
              <a:buNone/>
              <a:defRPr sz="4488" b="1"/>
            </a:lvl9pPr>
          </a:lstStyle>
          <a:p>
            <a:pPr lvl="0"/>
            <a:r>
              <a:rPr lang="fr-FR"/>
              <a:t>Cliquez pour modifier les styles du texte du masque</a:t>
            </a:r>
          </a:p>
        </p:txBody>
      </p:sp>
      <p:sp>
        <p:nvSpPr>
          <p:cNvPr id="4" name="Content Placeholder 3"/>
          <p:cNvSpPr>
            <a:spLocks noGrp="1"/>
          </p:cNvSpPr>
          <p:nvPr>
            <p:ph sz="half" idx="2"/>
          </p:nvPr>
        </p:nvSpPr>
        <p:spPr>
          <a:xfrm>
            <a:off x="2355672" y="7232244"/>
            <a:ext cx="14467996" cy="106375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7313504" y="4853580"/>
            <a:ext cx="14539247" cy="2378664"/>
          </a:xfrm>
        </p:spPr>
        <p:txBody>
          <a:bodyPr anchor="b"/>
          <a:lstStyle>
            <a:lvl1pPr marL="0" indent="0">
              <a:buNone/>
              <a:defRPr sz="6732" b="1"/>
            </a:lvl1pPr>
            <a:lvl2pPr marL="1282492" indent="0">
              <a:buNone/>
              <a:defRPr sz="5610" b="1"/>
            </a:lvl2pPr>
            <a:lvl3pPr marL="2564983" indent="0">
              <a:buNone/>
              <a:defRPr sz="5049" b="1"/>
            </a:lvl3pPr>
            <a:lvl4pPr marL="3847475" indent="0">
              <a:buNone/>
              <a:defRPr sz="4488" b="1"/>
            </a:lvl4pPr>
            <a:lvl5pPr marL="5129967" indent="0">
              <a:buNone/>
              <a:defRPr sz="4488" b="1"/>
            </a:lvl5pPr>
            <a:lvl6pPr marL="6412459" indent="0">
              <a:buNone/>
              <a:defRPr sz="4488" b="1"/>
            </a:lvl6pPr>
            <a:lvl7pPr marL="7694950" indent="0">
              <a:buNone/>
              <a:defRPr sz="4488" b="1"/>
            </a:lvl7pPr>
            <a:lvl8pPr marL="8977442" indent="0">
              <a:buNone/>
              <a:defRPr sz="4488" b="1"/>
            </a:lvl8pPr>
            <a:lvl9pPr marL="10259934" indent="0">
              <a:buNone/>
              <a:defRPr sz="4488" b="1"/>
            </a:lvl9pPr>
          </a:lstStyle>
          <a:p>
            <a:pPr lvl="0"/>
            <a:r>
              <a:rPr lang="fr-FR"/>
              <a:t>Cliquez pour modifier les styles du texte du masque</a:t>
            </a:r>
          </a:p>
        </p:txBody>
      </p:sp>
      <p:sp>
        <p:nvSpPr>
          <p:cNvPr id="6" name="Content Placeholder 5"/>
          <p:cNvSpPr>
            <a:spLocks noGrp="1"/>
          </p:cNvSpPr>
          <p:nvPr>
            <p:ph sz="quarter" idx="4"/>
          </p:nvPr>
        </p:nvSpPr>
        <p:spPr>
          <a:xfrm>
            <a:off x="17313504" y="7232244"/>
            <a:ext cx="14539247" cy="106375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168778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308659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62634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355672" y="1319953"/>
            <a:ext cx="11030232" cy="4619837"/>
          </a:xfrm>
        </p:spPr>
        <p:txBody>
          <a:bodyPr anchor="b"/>
          <a:lstStyle>
            <a:lvl1pPr>
              <a:defRPr sz="8976"/>
            </a:lvl1pPr>
          </a:lstStyle>
          <a:p>
            <a:r>
              <a:rPr lang="fr-FR"/>
              <a:t>Modifiez le style du titre</a:t>
            </a:r>
            <a:endParaRPr lang="en-US" dirty="0"/>
          </a:p>
        </p:txBody>
      </p:sp>
      <p:sp>
        <p:nvSpPr>
          <p:cNvPr id="3" name="Content Placeholder 2"/>
          <p:cNvSpPr>
            <a:spLocks noGrp="1"/>
          </p:cNvSpPr>
          <p:nvPr>
            <p:ph idx="1"/>
          </p:nvPr>
        </p:nvSpPr>
        <p:spPr>
          <a:xfrm>
            <a:off x="14539248" y="2850734"/>
            <a:ext cx="17313503" cy="14070336"/>
          </a:xfrm>
        </p:spPr>
        <p:txBody>
          <a:bodyPr/>
          <a:lstStyle>
            <a:lvl1pPr>
              <a:defRPr sz="8976"/>
            </a:lvl1pPr>
            <a:lvl2pPr>
              <a:defRPr sz="7854"/>
            </a:lvl2pPr>
            <a:lvl3pPr>
              <a:defRPr sz="6732"/>
            </a:lvl3pPr>
            <a:lvl4pPr>
              <a:defRPr sz="5610"/>
            </a:lvl4pPr>
            <a:lvl5pPr>
              <a:defRPr sz="5610"/>
            </a:lvl5pPr>
            <a:lvl6pPr>
              <a:defRPr sz="5610"/>
            </a:lvl6pPr>
            <a:lvl7pPr>
              <a:defRPr sz="5610"/>
            </a:lvl7pPr>
            <a:lvl8pPr>
              <a:defRPr sz="5610"/>
            </a:lvl8pPr>
            <a:lvl9pPr>
              <a:defRPr sz="561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355672" y="5939790"/>
            <a:ext cx="11030232" cy="11004196"/>
          </a:xfrm>
        </p:spPr>
        <p:txBody>
          <a:bodyPr/>
          <a:lstStyle>
            <a:lvl1pPr marL="0" indent="0">
              <a:buNone/>
              <a:defRPr sz="4488"/>
            </a:lvl1pPr>
            <a:lvl2pPr marL="1282492" indent="0">
              <a:buNone/>
              <a:defRPr sz="3927"/>
            </a:lvl2pPr>
            <a:lvl3pPr marL="2564983" indent="0">
              <a:buNone/>
              <a:defRPr sz="3366"/>
            </a:lvl3pPr>
            <a:lvl4pPr marL="3847475" indent="0">
              <a:buNone/>
              <a:defRPr sz="2805"/>
            </a:lvl4pPr>
            <a:lvl5pPr marL="5129967" indent="0">
              <a:buNone/>
              <a:defRPr sz="2805"/>
            </a:lvl5pPr>
            <a:lvl6pPr marL="6412459" indent="0">
              <a:buNone/>
              <a:defRPr sz="2805"/>
            </a:lvl6pPr>
            <a:lvl7pPr marL="7694950" indent="0">
              <a:buNone/>
              <a:defRPr sz="2805"/>
            </a:lvl7pPr>
            <a:lvl8pPr marL="8977442" indent="0">
              <a:buNone/>
              <a:defRPr sz="2805"/>
            </a:lvl8pPr>
            <a:lvl9pPr marL="10259934" indent="0">
              <a:buNone/>
              <a:defRPr sz="280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316430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355672" y="1319953"/>
            <a:ext cx="11030232" cy="4619837"/>
          </a:xfrm>
        </p:spPr>
        <p:txBody>
          <a:bodyPr anchor="b"/>
          <a:lstStyle>
            <a:lvl1pPr>
              <a:defRPr sz="8976"/>
            </a:lvl1pPr>
          </a:lstStyle>
          <a:p>
            <a:r>
              <a:rPr lang="fr-FR"/>
              <a:t>Modifiez le style du titre</a:t>
            </a:r>
            <a:endParaRPr lang="en-US" dirty="0"/>
          </a:p>
        </p:txBody>
      </p:sp>
      <p:sp>
        <p:nvSpPr>
          <p:cNvPr id="3" name="Picture Placeholder 2"/>
          <p:cNvSpPr>
            <a:spLocks noGrp="1" noChangeAspect="1"/>
          </p:cNvSpPr>
          <p:nvPr>
            <p:ph type="pic" idx="1"/>
          </p:nvPr>
        </p:nvSpPr>
        <p:spPr>
          <a:xfrm>
            <a:off x="14539248" y="2850734"/>
            <a:ext cx="17313503" cy="14070336"/>
          </a:xfrm>
        </p:spPr>
        <p:txBody>
          <a:bodyPr anchor="t"/>
          <a:lstStyle>
            <a:lvl1pPr marL="0" indent="0">
              <a:buNone/>
              <a:defRPr sz="8976"/>
            </a:lvl1pPr>
            <a:lvl2pPr marL="1282492" indent="0">
              <a:buNone/>
              <a:defRPr sz="7854"/>
            </a:lvl2pPr>
            <a:lvl3pPr marL="2564983" indent="0">
              <a:buNone/>
              <a:defRPr sz="6732"/>
            </a:lvl3pPr>
            <a:lvl4pPr marL="3847475" indent="0">
              <a:buNone/>
              <a:defRPr sz="5610"/>
            </a:lvl4pPr>
            <a:lvl5pPr marL="5129967" indent="0">
              <a:buNone/>
              <a:defRPr sz="5610"/>
            </a:lvl5pPr>
            <a:lvl6pPr marL="6412459" indent="0">
              <a:buNone/>
              <a:defRPr sz="5610"/>
            </a:lvl6pPr>
            <a:lvl7pPr marL="7694950" indent="0">
              <a:buNone/>
              <a:defRPr sz="5610"/>
            </a:lvl7pPr>
            <a:lvl8pPr marL="8977442" indent="0">
              <a:buNone/>
              <a:defRPr sz="5610"/>
            </a:lvl8pPr>
            <a:lvl9pPr marL="10259934" indent="0">
              <a:buNone/>
              <a:defRPr sz="5610"/>
            </a:lvl9pPr>
          </a:lstStyle>
          <a:p>
            <a:r>
              <a:rPr lang="fr-FR"/>
              <a:t>Cliquez sur l'icône pour ajouter une image</a:t>
            </a:r>
            <a:endParaRPr lang="en-US" dirty="0"/>
          </a:p>
        </p:txBody>
      </p:sp>
      <p:sp>
        <p:nvSpPr>
          <p:cNvPr id="4" name="Text Placeholder 3"/>
          <p:cNvSpPr>
            <a:spLocks noGrp="1"/>
          </p:cNvSpPr>
          <p:nvPr>
            <p:ph type="body" sz="half" idx="2"/>
          </p:nvPr>
        </p:nvSpPr>
        <p:spPr>
          <a:xfrm>
            <a:off x="2355672" y="5939790"/>
            <a:ext cx="11030232" cy="11004196"/>
          </a:xfrm>
        </p:spPr>
        <p:txBody>
          <a:bodyPr/>
          <a:lstStyle>
            <a:lvl1pPr marL="0" indent="0">
              <a:buNone/>
              <a:defRPr sz="4488"/>
            </a:lvl1pPr>
            <a:lvl2pPr marL="1282492" indent="0">
              <a:buNone/>
              <a:defRPr sz="3927"/>
            </a:lvl2pPr>
            <a:lvl3pPr marL="2564983" indent="0">
              <a:buNone/>
              <a:defRPr sz="3366"/>
            </a:lvl3pPr>
            <a:lvl4pPr marL="3847475" indent="0">
              <a:buNone/>
              <a:defRPr sz="2805"/>
            </a:lvl4pPr>
            <a:lvl5pPr marL="5129967" indent="0">
              <a:buNone/>
              <a:defRPr sz="2805"/>
            </a:lvl5pPr>
            <a:lvl6pPr marL="6412459" indent="0">
              <a:buNone/>
              <a:defRPr sz="2805"/>
            </a:lvl6pPr>
            <a:lvl7pPr marL="7694950" indent="0">
              <a:buNone/>
              <a:defRPr sz="2805"/>
            </a:lvl7pPr>
            <a:lvl8pPr marL="8977442" indent="0">
              <a:buNone/>
              <a:defRPr sz="2805"/>
            </a:lvl8pPr>
            <a:lvl9pPr marL="10259934" indent="0">
              <a:buNone/>
              <a:defRPr sz="280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267924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1217" y="1054131"/>
            <a:ext cx="29497080" cy="3826949"/>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351217" y="5270647"/>
            <a:ext cx="29497080" cy="1256247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351217" y="18351020"/>
            <a:ext cx="7694890" cy="1054129"/>
          </a:xfrm>
          <a:prstGeom prst="rect">
            <a:avLst/>
          </a:prstGeom>
        </p:spPr>
        <p:txBody>
          <a:bodyPr vert="horz" lIns="91440" tIns="45720" rIns="91440" bIns="45720" rtlCol="0" anchor="ctr"/>
          <a:lstStyle>
            <a:lvl1pPr algn="l">
              <a:defRPr sz="3366">
                <a:solidFill>
                  <a:schemeClr val="tx1">
                    <a:tint val="75000"/>
                  </a:schemeClr>
                </a:solidFill>
              </a:defRPr>
            </a:lvl1pPr>
          </a:lstStyle>
          <a:p>
            <a:fld id="{80940D0A-8A4B-47D4-9F03-4AEDB2AA8BE7}" type="datetimeFigureOut">
              <a:rPr lang="fr-FR" smtClean="0"/>
              <a:pPr/>
              <a:t>09/10/2025</a:t>
            </a:fld>
            <a:endParaRPr lang="fr-FR"/>
          </a:p>
        </p:txBody>
      </p:sp>
      <p:sp>
        <p:nvSpPr>
          <p:cNvPr id="5" name="Footer Placeholder 4"/>
          <p:cNvSpPr>
            <a:spLocks noGrp="1"/>
          </p:cNvSpPr>
          <p:nvPr>
            <p:ph type="ftr" sz="quarter" idx="3"/>
          </p:nvPr>
        </p:nvSpPr>
        <p:spPr>
          <a:xfrm>
            <a:off x="11328589" y="18351020"/>
            <a:ext cx="11542336" cy="1054129"/>
          </a:xfrm>
          <a:prstGeom prst="rect">
            <a:avLst/>
          </a:prstGeom>
        </p:spPr>
        <p:txBody>
          <a:bodyPr vert="horz" lIns="91440" tIns="45720" rIns="91440" bIns="45720" rtlCol="0" anchor="ctr"/>
          <a:lstStyle>
            <a:lvl1pPr algn="ctr">
              <a:defRPr sz="3366">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4153406" y="18351020"/>
            <a:ext cx="7694890" cy="1054129"/>
          </a:xfrm>
          <a:prstGeom prst="rect">
            <a:avLst/>
          </a:prstGeom>
        </p:spPr>
        <p:txBody>
          <a:bodyPr vert="horz" lIns="91440" tIns="45720" rIns="91440" bIns="45720" rtlCol="0" anchor="ctr"/>
          <a:lstStyle>
            <a:lvl1pPr algn="r">
              <a:defRPr sz="3366">
                <a:solidFill>
                  <a:schemeClr val="tx1">
                    <a:tint val="75000"/>
                  </a:schemeClr>
                </a:solidFill>
              </a:defRPr>
            </a:lvl1p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2164351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64983" rtl="0" eaLnBrk="1" latinLnBrk="0" hangingPunct="1">
        <a:lnSpc>
          <a:spcPct val="90000"/>
        </a:lnSpc>
        <a:spcBef>
          <a:spcPct val="0"/>
        </a:spcBef>
        <a:buNone/>
        <a:defRPr sz="12342" kern="1200">
          <a:solidFill>
            <a:schemeClr val="tx1"/>
          </a:solidFill>
          <a:latin typeface="+mj-lt"/>
          <a:ea typeface="+mj-ea"/>
          <a:cs typeface="+mj-cs"/>
        </a:defRPr>
      </a:lvl1pPr>
    </p:titleStyle>
    <p:bodyStyle>
      <a:lvl1pPr marL="641246" indent="-641246" algn="l" defTabSz="2564983" rtl="0" eaLnBrk="1" latinLnBrk="0" hangingPunct="1">
        <a:lnSpc>
          <a:spcPct val="90000"/>
        </a:lnSpc>
        <a:spcBef>
          <a:spcPts val="2805"/>
        </a:spcBef>
        <a:buFont typeface="Arial" panose="020B0604020202020204" pitchFamily="34" charset="0"/>
        <a:buChar char="•"/>
        <a:defRPr sz="7854" kern="1200">
          <a:solidFill>
            <a:schemeClr val="tx1"/>
          </a:solidFill>
          <a:latin typeface="+mn-lt"/>
          <a:ea typeface="+mn-ea"/>
          <a:cs typeface="+mn-cs"/>
        </a:defRPr>
      </a:lvl1pPr>
      <a:lvl2pPr marL="1923738" indent="-641246" algn="l" defTabSz="2564983" rtl="0" eaLnBrk="1" latinLnBrk="0" hangingPunct="1">
        <a:lnSpc>
          <a:spcPct val="90000"/>
        </a:lnSpc>
        <a:spcBef>
          <a:spcPts val="1403"/>
        </a:spcBef>
        <a:buFont typeface="Arial" panose="020B0604020202020204" pitchFamily="34" charset="0"/>
        <a:buChar char="•"/>
        <a:defRPr sz="6732" kern="1200">
          <a:solidFill>
            <a:schemeClr val="tx1"/>
          </a:solidFill>
          <a:latin typeface="+mn-lt"/>
          <a:ea typeface="+mn-ea"/>
          <a:cs typeface="+mn-cs"/>
        </a:defRPr>
      </a:lvl2pPr>
      <a:lvl3pPr marL="3206229" indent="-641246" algn="l" defTabSz="2564983" rtl="0" eaLnBrk="1" latinLnBrk="0" hangingPunct="1">
        <a:lnSpc>
          <a:spcPct val="90000"/>
        </a:lnSpc>
        <a:spcBef>
          <a:spcPts val="1403"/>
        </a:spcBef>
        <a:buFont typeface="Arial" panose="020B0604020202020204" pitchFamily="34" charset="0"/>
        <a:buChar char="•"/>
        <a:defRPr sz="5610" kern="1200">
          <a:solidFill>
            <a:schemeClr val="tx1"/>
          </a:solidFill>
          <a:latin typeface="+mn-lt"/>
          <a:ea typeface="+mn-ea"/>
          <a:cs typeface="+mn-cs"/>
        </a:defRPr>
      </a:lvl3pPr>
      <a:lvl4pPr marL="4488721"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4pPr>
      <a:lvl5pPr marL="5771213"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5pPr>
      <a:lvl6pPr marL="7053704"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6pPr>
      <a:lvl7pPr marL="8336196"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7pPr>
      <a:lvl8pPr marL="9618688"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8pPr>
      <a:lvl9pPr marL="10901180"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9pPr>
    </p:bodyStyle>
    <p:otherStyle>
      <a:defPPr>
        <a:defRPr lang="en-US"/>
      </a:defPPr>
      <a:lvl1pPr marL="0" algn="l" defTabSz="2564983" rtl="0" eaLnBrk="1" latinLnBrk="0" hangingPunct="1">
        <a:defRPr sz="5049" kern="1200">
          <a:solidFill>
            <a:schemeClr val="tx1"/>
          </a:solidFill>
          <a:latin typeface="+mn-lt"/>
          <a:ea typeface="+mn-ea"/>
          <a:cs typeface="+mn-cs"/>
        </a:defRPr>
      </a:lvl1pPr>
      <a:lvl2pPr marL="1282492" algn="l" defTabSz="2564983" rtl="0" eaLnBrk="1" latinLnBrk="0" hangingPunct="1">
        <a:defRPr sz="5049" kern="1200">
          <a:solidFill>
            <a:schemeClr val="tx1"/>
          </a:solidFill>
          <a:latin typeface="+mn-lt"/>
          <a:ea typeface="+mn-ea"/>
          <a:cs typeface="+mn-cs"/>
        </a:defRPr>
      </a:lvl2pPr>
      <a:lvl3pPr marL="2564983" algn="l" defTabSz="2564983" rtl="0" eaLnBrk="1" latinLnBrk="0" hangingPunct="1">
        <a:defRPr sz="5049" kern="1200">
          <a:solidFill>
            <a:schemeClr val="tx1"/>
          </a:solidFill>
          <a:latin typeface="+mn-lt"/>
          <a:ea typeface="+mn-ea"/>
          <a:cs typeface="+mn-cs"/>
        </a:defRPr>
      </a:lvl3pPr>
      <a:lvl4pPr marL="3847475" algn="l" defTabSz="2564983" rtl="0" eaLnBrk="1" latinLnBrk="0" hangingPunct="1">
        <a:defRPr sz="5049" kern="1200">
          <a:solidFill>
            <a:schemeClr val="tx1"/>
          </a:solidFill>
          <a:latin typeface="+mn-lt"/>
          <a:ea typeface="+mn-ea"/>
          <a:cs typeface="+mn-cs"/>
        </a:defRPr>
      </a:lvl4pPr>
      <a:lvl5pPr marL="5129967" algn="l" defTabSz="2564983" rtl="0" eaLnBrk="1" latinLnBrk="0" hangingPunct="1">
        <a:defRPr sz="5049" kern="1200">
          <a:solidFill>
            <a:schemeClr val="tx1"/>
          </a:solidFill>
          <a:latin typeface="+mn-lt"/>
          <a:ea typeface="+mn-ea"/>
          <a:cs typeface="+mn-cs"/>
        </a:defRPr>
      </a:lvl5pPr>
      <a:lvl6pPr marL="6412459" algn="l" defTabSz="2564983" rtl="0" eaLnBrk="1" latinLnBrk="0" hangingPunct="1">
        <a:defRPr sz="5049" kern="1200">
          <a:solidFill>
            <a:schemeClr val="tx1"/>
          </a:solidFill>
          <a:latin typeface="+mn-lt"/>
          <a:ea typeface="+mn-ea"/>
          <a:cs typeface="+mn-cs"/>
        </a:defRPr>
      </a:lvl6pPr>
      <a:lvl7pPr marL="7694950" algn="l" defTabSz="2564983" rtl="0" eaLnBrk="1" latinLnBrk="0" hangingPunct="1">
        <a:defRPr sz="5049" kern="1200">
          <a:solidFill>
            <a:schemeClr val="tx1"/>
          </a:solidFill>
          <a:latin typeface="+mn-lt"/>
          <a:ea typeface="+mn-ea"/>
          <a:cs typeface="+mn-cs"/>
        </a:defRPr>
      </a:lvl7pPr>
      <a:lvl8pPr marL="8977442" algn="l" defTabSz="2564983" rtl="0" eaLnBrk="1" latinLnBrk="0" hangingPunct="1">
        <a:defRPr sz="5049" kern="1200">
          <a:solidFill>
            <a:schemeClr val="tx1"/>
          </a:solidFill>
          <a:latin typeface="+mn-lt"/>
          <a:ea typeface="+mn-ea"/>
          <a:cs typeface="+mn-cs"/>
        </a:defRPr>
      </a:lvl8pPr>
      <a:lvl9pPr marL="10259934" algn="l" defTabSz="2564983" rtl="0" eaLnBrk="1" latinLnBrk="0" hangingPunct="1">
        <a:defRPr sz="5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A5D5761-AE8A-F452-F430-7AC670775BAD}"/>
              </a:ext>
            </a:extLst>
          </p:cNvPr>
          <p:cNvSpPr/>
          <p:nvPr/>
        </p:nvSpPr>
        <p:spPr>
          <a:xfrm>
            <a:off x="233849" y="5633878"/>
            <a:ext cx="16108723" cy="21267360"/>
          </a:xfrm>
          <a:prstGeom prst="rect">
            <a:avLst/>
          </a:prstGeom>
          <a:noFill/>
          <a:ln>
            <a:solidFill>
              <a:schemeClr val="accent1"/>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altLang="fr-FR" sz="2800" b="1" dirty="0">
                <a:solidFill>
                  <a:srgbClr val="079599"/>
                </a:solidFill>
                <a:latin typeface="Verdana" panose="020B0604030504040204" pitchFamily="34" charset="0"/>
                <a:ea typeface="Verdana" panose="020B0604030504040204" pitchFamily="34" charset="0"/>
                <a:cs typeface="Verdana" panose="020B0604030504040204" pitchFamily="34" charset="0"/>
              </a:rPr>
              <a:t>Introduction </a:t>
            </a:r>
            <a:r>
              <a:rPr lang="fr-FR" altLang="fr-FR" sz="2800" b="1" dirty="0" smtClean="0">
                <a:solidFill>
                  <a:srgbClr val="079599"/>
                </a:solidFill>
                <a:latin typeface="Verdana" panose="020B0604030504040204" pitchFamily="34" charset="0"/>
                <a:ea typeface="Verdana" panose="020B0604030504040204" pitchFamily="34" charset="0"/>
                <a:cs typeface="Verdana" panose="020B0604030504040204" pitchFamily="34" charset="0"/>
              </a:rPr>
              <a:t>:</a:t>
            </a:r>
          </a:p>
          <a:p>
            <a:pPr algn="just">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 reconstruction nasale représente un défi majeur en raison de la complexité anatomique, fonctionnelle et esthétique du nez. Le lambeau frontal s’impose pour la couverture des pertes de substance importante du nez, notamment celles touchant la peau et les tissus mous.</a:t>
            </a:r>
            <a:endParaRPr lang="fr-FR" altLang="fr-FR" sz="2800" b="1" dirty="0" smtClean="0">
              <a:solidFill>
                <a:srgbClr val="079599"/>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b="1" dirty="0" smtClean="0">
              <a:solidFill>
                <a:srgbClr val="079599"/>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b="1" dirty="0">
              <a:solidFill>
                <a:srgbClr val="079599"/>
              </a:solidFill>
              <a:latin typeface="Verdana" panose="020B0604030504040204" pitchFamily="34" charset="0"/>
              <a:ea typeface="Verdana" panose="020B0604030504040204" pitchFamily="34" charset="0"/>
              <a:cs typeface="Verdana" panose="020B0604030504040204" pitchFamily="34" charset="0"/>
            </a:endParaRPr>
          </a:p>
          <a:p>
            <a:r>
              <a:rPr lang="fr-FR" altLang="fr-FR" sz="2800" b="1" dirty="0" smtClean="0">
                <a:solidFill>
                  <a:srgbClr val="079599"/>
                </a:solidFill>
                <a:latin typeface="Verdana" panose="020B0604030504040204" pitchFamily="34" charset="0"/>
                <a:ea typeface="Verdana" panose="020B0604030504040204" pitchFamily="34" charset="0"/>
                <a:cs typeface="Verdana" panose="020B0604030504040204" pitchFamily="34" charset="0"/>
              </a:rPr>
              <a:t>Objectifs :</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L’objectif de notre travail est d’étudier l’intérêt du lambeau frontal dans la reconstruction nasale des patients opérés dans notre service et de  déterminer  ses particularités.</a:t>
            </a:r>
          </a:p>
          <a:p>
            <a:endParaRPr lang="fr-FR" altLang="fr-FR" sz="3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altLang="fr-FR" sz="2800" b="1" dirty="0" smtClean="0">
                <a:solidFill>
                  <a:srgbClr val="079599"/>
                </a:solidFill>
                <a:latin typeface="Verdana" panose="020B0604030504040204" pitchFamily="34" charset="0"/>
                <a:ea typeface="Verdana" panose="020B0604030504040204" pitchFamily="34" charset="0"/>
                <a:cs typeface="Verdana" panose="020B0604030504040204" pitchFamily="34" charset="0"/>
              </a:rPr>
              <a:t>Matériels  et méthodes :</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Il s’agit d’une étude rétrospective incluant 23 patients ayant  eu une reconstruction nasale par un lambeau frontal, opérés  dans notre  service de chirurgie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maxillo</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faciale sur une période de 5 ans (2020-2024).</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Les données épidémiologiques, étiologiques, thérapeutiques et les résultats esthétiques et fonctionnels ont été recueillis.</a:t>
            </a:r>
          </a:p>
          <a:p>
            <a:pPr algn="just"/>
            <a:endParaRPr lang="fr-FR" altLang="fr-FR"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ZoneTexte 4">
            <a:extLst>
              <a:ext uri="{FF2B5EF4-FFF2-40B4-BE49-F238E27FC236}">
                <a16:creationId xmlns="" xmlns:a16="http://schemas.microsoft.com/office/drawing/2014/main" id="{13987532-D511-180A-5CA4-EDF4B5D9B63B}"/>
              </a:ext>
            </a:extLst>
          </p:cNvPr>
          <p:cNvSpPr txBox="1"/>
          <p:nvPr/>
        </p:nvSpPr>
        <p:spPr>
          <a:xfrm>
            <a:off x="381334" y="2541652"/>
            <a:ext cx="33009016" cy="3447098"/>
          </a:xfrm>
          <a:prstGeom prst="rect">
            <a:avLst/>
          </a:prstGeom>
          <a:noFill/>
        </p:spPr>
        <p:txBody>
          <a:bodyPr wrap="square" rtlCol="0">
            <a:spAutoFit/>
          </a:bodyPr>
          <a:lstStyle/>
          <a:p>
            <a:pPr algn="ctr">
              <a:lnSpc>
                <a:spcPct val="150000"/>
              </a:lnSpc>
            </a:pPr>
            <a:r>
              <a:rPr lang="fr-FR" sz="5500" b="1" dirty="0" smtClean="0">
                <a:solidFill>
                  <a:srgbClr val="079599"/>
                </a:solidFill>
                <a:latin typeface="Verdana" panose="020B0604030504040204" pitchFamily="34" charset="0"/>
                <a:ea typeface="Verdana" panose="020B0604030504040204" pitchFamily="34" charset="0"/>
              </a:rPr>
              <a:t>Reconstruction nasale par un lambeau frontal : étude à propos de 23 cas.</a:t>
            </a:r>
            <a:endParaRPr lang="fr-FR" sz="5500" b="1" dirty="0">
              <a:solidFill>
                <a:srgbClr val="079599"/>
              </a:solidFill>
              <a:latin typeface="Verdana" panose="020B0604030504040204" pitchFamily="34" charset="0"/>
              <a:ea typeface="Verdana" panose="020B0604030504040204" pitchFamily="34" charset="0"/>
            </a:endParaRPr>
          </a:p>
          <a:p>
            <a:pPr algn="ctr">
              <a:lnSpc>
                <a:spcPct val="150000"/>
              </a:lnSpc>
            </a:pPr>
            <a:r>
              <a:rPr lang="en-US" sz="3600" b="1" dirty="0" err="1" smtClean="0">
                <a:solidFill>
                  <a:srgbClr val="B52121"/>
                </a:solidFill>
                <a:latin typeface="Verdana" panose="020B0604030504040204" pitchFamily="34" charset="0"/>
                <a:ea typeface="Verdana" panose="020B0604030504040204" pitchFamily="34" charset="0"/>
              </a:rPr>
              <a:t>Chebbi</a:t>
            </a:r>
            <a:r>
              <a:rPr lang="en-US" sz="3600" b="1" dirty="0" smtClean="0">
                <a:solidFill>
                  <a:srgbClr val="B52121"/>
                </a:solidFill>
                <a:latin typeface="Verdana" panose="020B0604030504040204" pitchFamily="34" charset="0"/>
                <a:ea typeface="Verdana" panose="020B0604030504040204" pitchFamily="34" charset="0"/>
              </a:rPr>
              <a:t> </a:t>
            </a:r>
            <a:r>
              <a:rPr lang="en-US" sz="3600" b="1" dirty="0" err="1" smtClean="0">
                <a:solidFill>
                  <a:srgbClr val="B52121"/>
                </a:solidFill>
                <a:latin typeface="Verdana" panose="020B0604030504040204" pitchFamily="34" charset="0"/>
                <a:ea typeface="Verdana" panose="020B0604030504040204" pitchFamily="34" charset="0"/>
              </a:rPr>
              <a:t>Gh</a:t>
            </a:r>
            <a:r>
              <a:rPr lang="en-US" sz="3600" b="1" dirty="0" smtClean="0">
                <a:solidFill>
                  <a:srgbClr val="B52121"/>
                </a:solidFill>
                <a:latin typeface="Verdana" panose="020B0604030504040204" pitchFamily="34" charset="0"/>
                <a:ea typeface="Verdana" panose="020B0604030504040204" pitchFamily="34" charset="0"/>
              </a:rPr>
              <a:t>, </a:t>
            </a:r>
            <a:r>
              <a:rPr lang="en-US" sz="3600" b="1" dirty="0" err="1" smtClean="0">
                <a:solidFill>
                  <a:srgbClr val="B52121"/>
                </a:solidFill>
                <a:latin typeface="Verdana" panose="020B0604030504040204" pitchFamily="34" charset="0"/>
                <a:ea typeface="Verdana" panose="020B0604030504040204" pitchFamily="34" charset="0"/>
              </a:rPr>
              <a:t>Lansari</a:t>
            </a:r>
            <a:r>
              <a:rPr lang="en-US" sz="3600" b="1" dirty="0" smtClean="0">
                <a:solidFill>
                  <a:srgbClr val="B52121"/>
                </a:solidFill>
                <a:latin typeface="Verdana" panose="020B0604030504040204" pitchFamily="34" charset="0"/>
                <a:ea typeface="Verdana" panose="020B0604030504040204" pitchFamily="34" charset="0"/>
              </a:rPr>
              <a:t> S, </a:t>
            </a:r>
            <a:r>
              <a:rPr lang="en-US" sz="3600" b="1" dirty="0" err="1" smtClean="0">
                <a:solidFill>
                  <a:srgbClr val="B52121"/>
                </a:solidFill>
                <a:latin typeface="Verdana" panose="020B0604030504040204" pitchFamily="34" charset="0"/>
                <a:ea typeface="Verdana" panose="020B0604030504040204" pitchFamily="34" charset="0"/>
              </a:rPr>
              <a:t>Sboui</a:t>
            </a:r>
            <a:r>
              <a:rPr lang="en-US" sz="3600" b="1" dirty="0" smtClean="0">
                <a:solidFill>
                  <a:srgbClr val="B52121"/>
                </a:solidFill>
                <a:latin typeface="Verdana" panose="020B0604030504040204" pitchFamily="34" charset="0"/>
                <a:ea typeface="Verdana" panose="020B0604030504040204" pitchFamily="34" charset="0"/>
              </a:rPr>
              <a:t> I, </a:t>
            </a:r>
            <a:r>
              <a:rPr lang="en-US" sz="3600" b="1" dirty="0" err="1" smtClean="0">
                <a:solidFill>
                  <a:srgbClr val="B52121"/>
                </a:solidFill>
                <a:latin typeface="Verdana" panose="020B0604030504040204" pitchFamily="34" charset="0"/>
                <a:ea typeface="Verdana" panose="020B0604030504040204" pitchFamily="34" charset="0"/>
              </a:rPr>
              <a:t>Grira</a:t>
            </a:r>
            <a:r>
              <a:rPr lang="en-US" sz="3600" b="1" dirty="0" smtClean="0">
                <a:solidFill>
                  <a:srgbClr val="B52121"/>
                </a:solidFill>
                <a:latin typeface="Verdana" panose="020B0604030504040204" pitchFamily="34" charset="0"/>
                <a:ea typeface="Verdana" panose="020B0604030504040204" pitchFamily="34" charset="0"/>
              </a:rPr>
              <a:t> M, </a:t>
            </a:r>
            <a:r>
              <a:rPr lang="en-US" sz="3600" b="1" dirty="0" err="1" smtClean="0">
                <a:solidFill>
                  <a:srgbClr val="B52121"/>
                </a:solidFill>
                <a:latin typeface="Verdana" panose="020B0604030504040204" pitchFamily="34" charset="0"/>
                <a:ea typeface="Verdana" panose="020B0604030504040204" pitchFamily="34" charset="0"/>
              </a:rPr>
              <a:t>Hellal</a:t>
            </a:r>
            <a:r>
              <a:rPr lang="en-US" sz="3600" b="1" dirty="0" smtClean="0">
                <a:solidFill>
                  <a:srgbClr val="B52121"/>
                </a:solidFill>
                <a:latin typeface="Verdana" panose="020B0604030504040204" pitchFamily="34" charset="0"/>
                <a:ea typeface="Verdana" panose="020B0604030504040204" pitchFamily="34" charset="0"/>
              </a:rPr>
              <a:t> S, </a:t>
            </a:r>
            <a:r>
              <a:rPr lang="en-US" sz="3600" b="1" dirty="0" err="1" smtClean="0">
                <a:solidFill>
                  <a:srgbClr val="B52121"/>
                </a:solidFill>
                <a:latin typeface="Verdana" panose="020B0604030504040204" pitchFamily="34" charset="0"/>
                <a:ea typeface="Verdana" panose="020B0604030504040204" pitchFamily="34" charset="0"/>
              </a:rPr>
              <a:t>Mnif</a:t>
            </a:r>
            <a:r>
              <a:rPr lang="en-US" sz="3600" b="1" dirty="0" smtClean="0">
                <a:solidFill>
                  <a:srgbClr val="B52121"/>
                </a:solidFill>
                <a:latin typeface="Verdana" panose="020B0604030504040204" pitchFamily="34" charset="0"/>
                <a:ea typeface="Verdana" panose="020B0604030504040204" pitchFamily="34" charset="0"/>
              </a:rPr>
              <a:t> Z,  Ben </a:t>
            </a:r>
            <a:r>
              <a:rPr lang="en-US" sz="3600" b="1" dirty="0" err="1" smtClean="0">
                <a:solidFill>
                  <a:srgbClr val="B52121"/>
                </a:solidFill>
                <a:latin typeface="Verdana" panose="020B0604030504040204" pitchFamily="34" charset="0"/>
                <a:ea typeface="Verdana" panose="020B0604030504040204" pitchFamily="34" charset="0"/>
              </a:rPr>
              <a:t>Youssef</a:t>
            </a:r>
            <a:r>
              <a:rPr lang="en-US" sz="3600" b="1" dirty="0" smtClean="0">
                <a:solidFill>
                  <a:srgbClr val="B52121"/>
                </a:solidFill>
                <a:latin typeface="Verdana" panose="020B0604030504040204" pitchFamily="34" charset="0"/>
                <a:ea typeface="Verdana" panose="020B0604030504040204" pitchFamily="34" charset="0"/>
              </a:rPr>
              <a:t> S, </a:t>
            </a:r>
            <a:r>
              <a:rPr lang="en-US" sz="3600" b="1" dirty="0" err="1" smtClean="0">
                <a:solidFill>
                  <a:srgbClr val="B52121"/>
                </a:solidFill>
                <a:latin typeface="Verdana" panose="020B0604030504040204" pitchFamily="34" charset="0"/>
                <a:ea typeface="Verdana" panose="020B0604030504040204" pitchFamily="34" charset="0"/>
              </a:rPr>
              <a:t>Naija</a:t>
            </a:r>
            <a:r>
              <a:rPr lang="en-US" sz="3600" b="1" dirty="0" smtClean="0">
                <a:solidFill>
                  <a:srgbClr val="B52121"/>
                </a:solidFill>
                <a:latin typeface="Verdana" panose="020B0604030504040204" pitchFamily="34" charset="0"/>
                <a:ea typeface="Verdana" panose="020B0604030504040204" pitchFamily="34" charset="0"/>
              </a:rPr>
              <a:t> S. </a:t>
            </a:r>
            <a:endParaRPr lang="fr-FR" sz="3600" b="1" dirty="0">
              <a:solidFill>
                <a:srgbClr val="B52121"/>
              </a:solidFill>
              <a:latin typeface="Verdana" panose="020B0604030504040204" pitchFamily="34" charset="0"/>
              <a:ea typeface="Verdana" panose="020B0604030504040204" pitchFamily="34" charset="0"/>
            </a:endParaRPr>
          </a:p>
          <a:p>
            <a:pPr algn="ctr"/>
            <a:r>
              <a:rPr lang="fr-FR" sz="3000" dirty="0" smtClean="0">
                <a:solidFill>
                  <a:schemeClr val="accent1">
                    <a:lumMod val="60000"/>
                    <a:lumOff val="40000"/>
                  </a:schemeClr>
                </a:solidFill>
                <a:latin typeface="Verdana" panose="020B0604030504040204" pitchFamily="34" charset="0"/>
                <a:ea typeface="Verdana" panose="020B0604030504040204" pitchFamily="34" charset="0"/>
              </a:rPr>
              <a:t>Service de chirurgie maxillo-faciale, Hôpital militaire principal d’instruction de Tunis</a:t>
            </a:r>
          </a:p>
          <a:p>
            <a:pPr algn="ctr">
              <a:lnSpc>
                <a:spcPct val="150000"/>
              </a:lnSpc>
            </a:pPr>
            <a:endParaRPr lang="fr-FR" sz="3200" dirty="0">
              <a:solidFill>
                <a:schemeClr val="accent1">
                  <a:lumMod val="60000"/>
                  <a:lumOff val="40000"/>
                </a:schemeClr>
              </a:solidFill>
              <a:latin typeface="Verdana" panose="020B0604030504040204" pitchFamily="34" charset="0"/>
              <a:ea typeface="Verdana" panose="020B0604030504040204" pitchFamily="34" charset="0"/>
            </a:endParaRPr>
          </a:p>
        </p:txBody>
      </p:sp>
      <p:sp>
        <p:nvSpPr>
          <p:cNvPr id="6" name="ZoneTexte 5">
            <a:extLst>
              <a:ext uri="{FF2B5EF4-FFF2-40B4-BE49-F238E27FC236}">
                <a16:creationId xmlns="" xmlns:a16="http://schemas.microsoft.com/office/drawing/2014/main" id="{BC527EB8-BA98-6B48-E683-8B2C954A69C5}"/>
              </a:ext>
            </a:extLst>
          </p:cNvPr>
          <p:cNvSpPr txBox="1"/>
          <p:nvPr/>
        </p:nvSpPr>
        <p:spPr>
          <a:xfrm>
            <a:off x="31168551" y="2507252"/>
            <a:ext cx="2797111" cy="1938992"/>
          </a:xfrm>
          <a:prstGeom prst="rect">
            <a:avLst/>
          </a:prstGeom>
          <a:noFill/>
        </p:spPr>
        <p:txBody>
          <a:bodyPr wrap="none">
            <a:spAutoFit/>
          </a:bodyPr>
          <a:lstStyle/>
          <a:p>
            <a:pPr algn="ctr" eaLnBrk="1" fontAlgn="auto" hangingPunct="1">
              <a:spcBef>
                <a:spcPts val="0"/>
              </a:spcBef>
              <a:spcAft>
                <a:spcPts val="0"/>
              </a:spcAft>
              <a:defRPr/>
            </a:pPr>
            <a:r>
              <a:rPr lang="fr-FR" sz="4000" b="1" dirty="0">
                <a:solidFill>
                  <a:schemeClr val="accent5">
                    <a:lumMod val="50000"/>
                  </a:schemeClr>
                </a:solidFill>
                <a:latin typeface="Arial Black" panose="020B0A04020102020204" pitchFamily="34" charset="0"/>
              </a:rPr>
              <a:t>N° </a:t>
            </a:r>
            <a:r>
              <a:rPr lang="fr-FR" sz="4000" b="1" dirty="0" smtClean="0">
                <a:solidFill>
                  <a:schemeClr val="accent5">
                    <a:lumMod val="50000"/>
                  </a:schemeClr>
                </a:solidFill>
                <a:latin typeface="Arial Black" panose="020B0A04020102020204" pitchFamily="34" charset="0"/>
              </a:rPr>
              <a:t>Poster</a:t>
            </a:r>
          </a:p>
          <a:p>
            <a:pPr algn="ctr" eaLnBrk="1" fontAlgn="auto" hangingPunct="1">
              <a:spcBef>
                <a:spcPts val="0"/>
              </a:spcBef>
              <a:spcAft>
                <a:spcPts val="0"/>
              </a:spcAft>
              <a:defRPr/>
            </a:pPr>
            <a:r>
              <a:rPr lang="fr-FR" sz="4000" b="1" dirty="0" smtClean="0">
                <a:solidFill>
                  <a:schemeClr val="accent5">
                    <a:lumMod val="50000"/>
                  </a:schemeClr>
                </a:solidFill>
                <a:latin typeface="Arial Black" panose="020B0A04020102020204" pitchFamily="34" charset="0"/>
              </a:rPr>
              <a:t>15</a:t>
            </a:r>
            <a:endParaRPr lang="fr-FR" sz="4000" b="1" dirty="0">
              <a:solidFill>
                <a:schemeClr val="accent5">
                  <a:lumMod val="50000"/>
                </a:schemeClr>
              </a:solidFill>
              <a:latin typeface="Arial Black" panose="020B0A04020102020204" pitchFamily="34" charset="0"/>
            </a:endParaRPr>
          </a:p>
          <a:p>
            <a:pPr algn="ctr" eaLnBrk="1" fontAlgn="auto" hangingPunct="1">
              <a:spcBef>
                <a:spcPts val="0"/>
              </a:spcBef>
              <a:spcAft>
                <a:spcPts val="0"/>
              </a:spcAft>
              <a:defRPr/>
            </a:pPr>
            <a:endParaRPr lang="fr-FR" sz="4000" b="1" dirty="0">
              <a:solidFill>
                <a:schemeClr val="accent5">
                  <a:lumMod val="50000"/>
                </a:schemeClr>
              </a:solidFill>
              <a:latin typeface="Arial Black" panose="020B0A04020102020204" pitchFamily="34" charset="0"/>
            </a:endParaRPr>
          </a:p>
        </p:txBody>
      </p:sp>
      <p:sp>
        <p:nvSpPr>
          <p:cNvPr id="7" name="Rectangle 6">
            <a:extLst>
              <a:ext uri="{FF2B5EF4-FFF2-40B4-BE49-F238E27FC236}">
                <a16:creationId xmlns="" xmlns:a16="http://schemas.microsoft.com/office/drawing/2014/main" id="{1A9AF54C-506C-81A3-E3AB-AFFC926D3022}"/>
              </a:ext>
            </a:extLst>
          </p:cNvPr>
          <p:cNvSpPr/>
          <p:nvPr/>
        </p:nvSpPr>
        <p:spPr>
          <a:xfrm>
            <a:off x="16569120" y="5663362"/>
            <a:ext cx="17396543" cy="26561117"/>
          </a:xfrm>
          <a:prstGeom prst="rect">
            <a:avLst/>
          </a:prstGeom>
          <a:noFill/>
          <a:ln>
            <a:solidFill>
              <a:schemeClr val="accent1"/>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altLang="fr-FR" sz="2800" b="1" dirty="0" smtClean="0">
                <a:solidFill>
                  <a:srgbClr val="079599"/>
                </a:solidFill>
                <a:latin typeface="Verdana" panose="020B0604030504040204" pitchFamily="34" charset="0"/>
                <a:ea typeface="Verdana" panose="020B0604030504040204" pitchFamily="34" charset="0"/>
                <a:cs typeface="Verdana" panose="020B0604030504040204" pitchFamily="34" charset="0"/>
              </a:rPr>
              <a:t>Résultats </a:t>
            </a:r>
            <a:r>
              <a:rPr lang="fr-FR" altLang="fr-FR" sz="2800" b="1" dirty="0">
                <a:solidFill>
                  <a:srgbClr val="079599"/>
                </a:solidFill>
                <a:latin typeface="Verdana" panose="020B0604030504040204" pitchFamily="34" charset="0"/>
                <a:ea typeface="Verdana" panose="020B0604030504040204" pitchFamily="34" charset="0"/>
                <a:cs typeface="Verdana" panose="020B0604030504040204" pitchFamily="34" charset="0"/>
              </a:rPr>
              <a:t>:</a:t>
            </a:r>
            <a:endParaRPr lang="fr-FR" altLang="fr-FR"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Sexe: prédominance masculine soit 20 hommes contre 3 femmes. </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Age moyen: 60 ans (40- 88 ans</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Motif de consultation: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pertes de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substance cutanée nasale.</a:t>
            </a:r>
            <a:r>
              <a:rPr lang="en-US"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fr-FR" altLang="fr-FR" sz="2800" dirty="0" err="1" smtClean="0">
                <a:latin typeface="Verdana" panose="020B0604030504040204" pitchFamily="34" charset="0"/>
                <a:ea typeface="Verdana" panose="020B0604030504040204" pitchFamily="34" charset="0"/>
                <a:cs typeface="Verdana" panose="020B0604030504040204" pitchFamily="34" charset="0"/>
              </a:rPr>
              <a:t>Fig</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1</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a:t>
            </a:r>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Etiologies: des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tumeurs cutanées dont 20 cas de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carcinome</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basocellulaire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et trois cas de carcinome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épidermoïde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La technique de reconstruction par lambeau frontal:</a:t>
            </a:r>
          </a:p>
          <a:p>
            <a:pPr>
              <a:buFontTx/>
              <a:buChar char="-"/>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3 temps dans 18 cas permettant  d'améliorer la finesse du </a:t>
            </a:r>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lambeau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par un dégraissage agressif sur un lambeau pédiculé, </a:t>
            </a:r>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et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ainsi d’améliorer le résultat esthétique final.</a:t>
            </a:r>
          </a:p>
          <a:p>
            <a:pPr>
              <a:buFontTx/>
              <a:buChar char="-"/>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deux temps  dans 5 cas, avec un dégraissage effectué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lors</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du premier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temps</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altLang="fr-FR" sz="2800" dirty="0" err="1" smtClean="0">
                <a:latin typeface="Verdana" panose="020B0604030504040204" pitchFamily="34" charset="0"/>
                <a:ea typeface="Verdana" panose="020B0604030504040204" pitchFamily="34" charset="0"/>
                <a:cs typeface="Verdana" panose="020B0604030504040204" pitchFamily="34" charset="0"/>
              </a:rPr>
              <a:t>Fig</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a:t>
            </a:r>
            <a:r>
              <a:rPr lang="fr-FR" altLang="fr-FR" sz="2800" dirty="0" smtClean="0">
                <a:latin typeface="Verdana" panose="020B0604030504040204" pitchFamily="34" charset="0"/>
                <a:ea typeface="Verdana" panose="020B0604030504040204" pitchFamily="34" charset="0"/>
                <a:cs typeface="Verdana" panose="020B0604030504040204" pitchFamily="34" charset="0"/>
              </a:rPr>
              <a:t>2</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a:t>
            </a:r>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Sur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 plan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foctionnel</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les patients  très satisfaits où aucun cas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rétraction, de sténose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narinaire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ni de déviation secondaire </a:t>
            </a:r>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du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septum n’a été observé.</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Sur le plan esthétique: dans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cas l’intégration du lambeau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était</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harmonieuse avec une bonne </a:t>
            </a:r>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correspondance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couleur, de texture </a:t>
            </a:r>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et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d’épaisseur cutanée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altLang="fr-FR" sz="2800" dirty="0" err="1" smtClean="0">
                <a:latin typeface="Verdana" panose="020B0604030504040204" pitchFamily="34" charset="0"/>
                <a:ea typeface="Verdana" panose="020B0604030504040204" pitchFamily="34" charset="0"/>
                <a:cs typeface="Verdana" panose="020B0604030504040204" pitchFamily="34" charset="0"/>
              </a:rPr>
              <a:t>Fig</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a:t>
            </a:r>
            <a:r>
              <a:rPr lang="fr-FR" altLang="fr-FR" sz="2800" dirty="0" smtClean="0">
                <a:latin typeface="Verdana" panose="020B0604030504040204" pitchFamily="34" charset="0"/>
                <a:ea typeface="Verdana" panose="020B0604030504040204" pitchFamily="34" charset="0"/>
                <a:cs typeface="Verdana" panose="020B0604030504040204" pitchFamily="34" charset="0"/>
              </a:rPr>
              <a:t>3</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a:t>
            </a:r>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r-FR" altLang="fr-FR" sz="3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r-FR" altLang="fr-FR" sz="3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r-FR" altLang="fr-FR" sz="3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altLang="fr-FR" sz="2800" b="1" dirty="0" err="1" smtClean="0">
                <a:solidFill>
                  <a:srgbClr val="079599"/>
                </a:solidFill>
                <a:latin typeface="Verdana" panose="020B0604030504040204" pitchFamily="34" charset="0"/>
                <a:ea typeface="Verdana" panose="020B0604030504040204" pitchFamily="34" charset="0"/>
                <a:cs typeface="Verdana" panose="020B0604030504040204" pitchFamily="34" charset="0"/>
              </a:rPr>
              <a:t>Conclusion:</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 reconstruction nasale par un lambeau frontal reste la technique de référence pour les pertes de substance cutanée du nez, notamment au niveau de la pointe et de l’arête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nasale.Le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lambeau frontal permet une restauration harmonieuse des structures nasales, tant sur le plan fonctionnel qu’esthétique.</a:t>
            </a:r>
          </a:p>
          <a:p>
            <a:pPr algn="just"/>
            <a:endParaRPr lang="fr-FR" altLang="fr-FR"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C:\Users\nmedia\Desktop\Messenger_creation_FF41A052-68F6-4B61-A9AD-41D24A53E331.jpeg"/>
          <p:cNvPicPr>
            <a:picLocks noChangeAspect="1" noChangeArrowheads="1"/>
          </p:cNvPicPr>
          <p:nvPr/>
        </p:nvPicPr>
        <p:blipFill>
          <a:blip r:embed="rId3">
            <a:lum bright="-20000"/>
          </a:blip>
          <a:srcRect l="30855" t="22050" r="27384" b="30436"/>
          <a:stretch>
            <a:fillRect/>
          </a:stretch>
        </p:blipFill>
        <p:spPr bwMode="auto">
          <a:xfrm>
            <a:off x="24174069" y="12205253"/>
            <a:ext cx="3246879" cy="3972038"/>
          </a:xfrm>
          <a:prstGeom prst="rect">
            <a:avLst/>
          </a:prstGeom>
          <a:noFill/>
        </p:spPr>
      </p:pic>
      <p:pic>
        <p:nvPicPr>
          <p:cNvPr id="1027" name="Picture 3" descr="C:\Users\nmedia\Desktop\Messenger_creation_E6C8E21E-9E50-497C-BFC6-353A492FC3BD.jpeg"/>
          <p:cNvPicPr>
            <a:picLocks noChangeAspect="1" noChangeArrowheads="1"/>
          </p:cNvPicPr>
          <p:nvPr/>
        </p:nvPicPr>
        <p:blipFill>
          <a:blip r:embed="rId4"/>
          <a:srcRect l="28298" t="12035" r="23123" b="29158"/>
          <a:stretch>
            <a:fillRect/>
          </a:stretch>
        </p:blipFill>
        <p:spPr bwMode="auto">
          <a:xfrm>
            <a:off x="30016174" y="10495723"/>
            <a:ext cx="3482146" cy="4530437"/>
          </a:xfrm>
          <a:prstGeom prst="rect">
            <a:avLst/>
          </a:prstGeom>
          <a:noFill/>
        </p:spPr>
      </p:pic>
      <p:pic>
        <p:nvPicPr>
          <p:cNvPr id="1028" name="Picture 4" descr="C:\Users\nmedia\Desktop\Messenger_creation_E5B8A0E0-81E3-47AD-9DA9-A527CECD7C2D.jpeg"/>
          <p:cNvPicPr>
            <a:picLocks noChangeAspect="1" noChangeArrowheads="1"/>
          </p:cNvPicPr>
          <p:nvPr/>
        </p:nvPicPr>
        <p:blipFill>
          <a:blip r:embed="rId5"/>
          <a:srcRect l="24605" t="28868" r="18577" b="13391"/>
          <a:stretch>
            <a:fillRect/>
          </a:stretch>
        </p:blipFill>
        <p:spPr bwMode="auto">
          <a:xfrm>
            <a:off x="29962844" y="5724939"/>
            <a:ext cx="3472391" cy="4253948"/>
          </a:xfrm>
          <a:prstGeom prst="rect">
            <a:avLst/>
          </a:prstGeom>
          <a:noFill/>
        </p:spPr>
      </p:pic>
      <p:sp>
        <p:nvSpPr>
          <p:cNvPr id="9" name="Ellipse 8"/>
          <p:cNvSpPr/>
          <p:nvPr/>
        </p:nvSpPr>
        <p:spPr>
          <a:xfrm>
            <a:off x="32000386" y="7172437"/>
            <a:ext cx="1039092" cy="7065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0166768" y="7058590"/>
            <a:ext cx="1177636" cy="7342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6080277" y="13755758"/>
            <a:ext cx="795131" cy="5523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24617720" y="13795515"/>
            <a:ext cx="866210" cy="5523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30413739" y="12245008"/>
            <a:ext cx="1113183" cy="6216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1143766" y="9993278"/>
            <a:ext cx="1067921" cy="523220"/>
          </a:xfrm>
          <a:prstGeom prst="rect">
            <a:avLst/>
          </a:prstGeom>
        </p:spPr>
        <p:txBody>
          <a:bodyPr wrap="none">
            <a:spAutoFit/>
          </a:bodyPr>
          <a:lstStyle/>
          <a:p>
            <a:r>
              <a:rPr lang="fr-FR" altLang="fr-FR" sz="2800" dirty="0" err="1" smtClean="0">
                <a:latin typeface="Verdana" panose="020B0604030504040204" pitchFamily="34" charset="0"/>
                <a:ea typeface="Verdana" panose="020B0604030504040204" pitchFamily="34" charset="0"/>
                <a:cs typeface="Verdana" panose="020B0604030504040204" pitchFamily="34" charset="0"/>
              </a:rPr>
              <a:t>Fig</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1</a:t>
            </a:r>
            <a:endParaRPr lang="fr-FR" sz="2800" dirty="0"/>
          </a:p>
        </p:txBody>
      </p:sp>
      <p:sp>
        <p:nvSpPr>
          <p:cNvPr id="16" name="Ellipse 15"/>
          <p:cNvSpPr/>
          <p:nvPr/>
        </p:nvSpPr>
        <p:spPr>
          <a:xfrm>
            <a:off x="32234106" y="12324522"/>
            <a:ext cx="1002346" cy="61502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5070167" y="16274810"/>
            <a:ext cx="1067921" cy="523220"/>
          </a:xfrm>
          <a:prstGeom prst="rect">
            <a:avLst/>
          </a:prstGeom>
        </p:spPr>
        <p:txBody>
          <a:bodyPr wrap="none">
            <a:spAutoFit/>
          </a:bodyPr>
          <a:lstStyle/>
          <a:p>
            <a:r>
              <a:rPr lang="fr-FR" altLang="fr-FR" sz="2800" dirty="0" err="1" smtClean="0">
                <a:latin typeface="Verdana" panose="020B0604030504040204" pitchFamily="34" charset="0"/>
                <a:ea typeface="Verdana" panose="020B0604030504040204" pitchFamily="34" charset="0"/>
                <a:cs typeface="Verdana" panose="020B0604030504040204" pitchFamily="34" charset="0"/>
              </a:rPr>
              <a:t>Fig</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a:t>
            </a:r>
            <a:r>
              <a:rPr lang="fr-FR" altLang="fr-FR" sz="2800" dirty="0" smtClean="0">
                <a:latin typeface="Verdana" panose="020B0604030504040204" pitchFamily="34" charset="0"/>
                <a:ea typeface="Verdana" panose="020B0604030504040204" pitchFamily="34" charset="0"/>
                <a:cs typeface="Verdana" panose="020B0604030504040204" pitchFamily="34" charset="0"/>
              </a:rPr>
              <a:t>3</a:t>
            </a:r>
            <a:endParaRPr lang="fr-FR" sz="2800" dirty="0"/>
          </a:p>
        </p:txBody>
      </p:sp>
      <p:sp>
        <p:nvSpPr>
          <p:cNvPr id="18" name="Rectangle 17"/>
          <p:cNvSpPr/>
          <p:nvPr/>
        </p:nvSpPr>
        <p:spPr>
          <a:xfrm>
            <a:off x="31431208" y="15082114"/>
            <a:ext cx="1050288" cy="523220"/>
          </a:xfrm>
          <a:prstGeom prst="rect">
            <a:avLst/>
          </a:prstGeom>
        </p:spPr>
        <p:txBody>
          <a:bodyPr wrap="none">
            <a:spAutoFit/>
          </a:bodyPr>
          <a:lstStyle/>
          <a:p>
            <a:r>
              <a:rPr lang="fr-FR" altLang="fr-FR" sz="2800" dirty="0" err="1" smtClean="0">
                <a:latin typeface="Verdana" panose="020B0604030504040204" pitchFamily="34" charset="0"/>
                <a:ea typeface="Verdana" panose="020B0604030504040204" pitchFamily="34" charset="0"/>
                <a:cs typeface="Verdana" panose="020B0604030504040204" pitchFamily="34" charset="0"/>
              </a:rPr>
              <a:t>Fig</a:t>
            </a:r>
            <a:r>
              <a:rPr lang="fr-FR" altLang="fr-FR" sz="2400" dirty="0" smtClean="0">
                <a:latin typeface="Verdana" panose="020B0604030504040204" pitchFamily="34" charset="0"/>
                <a:ea typeface="Verdana" panose="020B0604030504040204" pitchFamily="34" charset="0"/>
                <a:cs typeface="Verdana" panose="020B0604030504040204" pitchFamily="34" charset="0"/>
              </a:rPr>
              <a:t> </a:t>
            </a:r>
            <a:r>
              <a:rPr lang="fr-FR" altLang="fr-FR" sz="2800" dirty="0" smtClean="0">
                <a:latin typeface="Verdana" panose="020B0604030504040204" pitchFamily="34" charset="0"/>
                <a:ea typeface="Verdana" panose="020B0604030504040204" pitchFamily="34" charset="0"/>
                <a:cs typeface="Verdana" panose="020B0604030504040204" pitchFamily="34" charset="0"/>
              </a:rPr>
              <a:t>2</a:t>
            </a:r>
            <a:endParaRPr lang="fr-FR" sz="2800" dirty="0"/>
          </a:p>
        </p:txBody>
      </p:sp>
    </p:spTree>
    <p:extLst>
      <p:ext uri="{BB962C8B-B14F-4D97-AF65-F5344CB8AC3E}">
        <p14:creationId xmlns="" xmlns:p14="http://schemas.microsoft.com/office/powerpoint/2010/main" val="96692298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8445667</TotalTime>
  <Words>171</Words>
  <Application>Microsoft Office PowerPoint</Application>
  <PresentationFormat>Personnalisé</PresentationFormat>
  <Paragraphs>103</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ENNOURI EP ENNOURI Najoua</dc:creator>
  <cp:lastModifiedBy>nmedia</cp:lastModifiedBy>
  <cp:revision>37</cp:revision>
  <dcterms:created xsi:type="dcterms:W3CDTF">2023-05-12T09:23:03Z</dcterms:created>
  <dcterms:modified xsi:type="dcterms:W3CDTF">2025-10-09T19:29:58Z</dcterms:modified>
</cp:coreProperties>
</file>