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4199513" cy="197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795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24" d="100"/>
          <a:sy n="24" d="100"/>
        </p:scale>
        <p:origin x="-672" y="-96"/>
      </p:cViewPr>
      <p:guideLst>
        <p:guide orient="horz" pos="6236"/>
        <p:guide pos="10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4939" y="3240303"/>
            <a:ext cx="25649635" cy="6893090"/>
          </a:xfrm>
        </p:spPr>
        <p:txBody>
          <a:bodyPr anchor="b"/>
          <a:lstStyle>
            <a:lvl1pPr algn="ctr">
              <a:defRPr sz="1683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4939" y="10399217"/>
            <a:ext cx="25649635" cy="4780246"/>
          </a:xfrm>
        </p:spPr>
        <p:txBody>
          <a:bodyPr/>
          <a:lstStyle>
            <a:lvl1pPr marL="0" indent="0" algn="ctr">
              <a:buNone/>
              <a:defRPr sz="6732"/>
            </a:lvl1pPr>
            <a:lvl2pPr marL="1282492" indent="0" algn="ctr">
              <a:buNone/>
              <a:defRPr sz="5610"/>
            </a:lvl2pPr>
            <a:lvl3pPr marL="2564983" indent="0" algn="ctr">
              <a:buNone/>
              <a:defRPr sz="5049"/>
            </a:lvl3pPr>
            <a:lvl4pPr marL="3847475" indent="0" algn="ctr">
              <a:buNone/>
              <a:defRPr sz="4488"/>
            </a:lvl4pPr>
            <a:lvl5pPr marL="5129967" indent="0" algn="ctr">
              <a:buNone/>
              <a:defRPr sz="4488"/>
            </a:lvl5pPr>
            <a:lvl6pPr marL="6412459" indent="0" algn="ctr">
              <a:buNone/>
              <a:defRPr sz="4488"/>
            </a:lvl6pPr>
            <a:lvl7pPr marL="7694950" indent="0" algn="ctr">
              <a:buNone/>
              <a:defRPr sz="4488"/>
            </a:lvl7pPr>
            <a:lvl8pPr marL="8977442" indent="0" algn="ctr">
              <a:buNone/>
              <a:defRPr sz="4488"/>
            </a:lvl8pPr>
            <a:lvl9pPr marL="10259934" indent="0" algn="ctr">
              <a:buNone/>
              <a:defRPr sz="4488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4682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94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74026" y="1054129"/>
            <a:ext cx="7374270" cy="1677899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217" y="1054129"/>
            <a:ext cx="21695316" cy="1677899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808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4767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404" y="4936079"/>
            <a:ext cx="29497080" cy="8235957"/>
          </a:xfrm>
        </p:spPr>
        <p:txBody>
          <a:bodyPr anchor="b"/>
          <a:lstStyle>
            <a:lvl1pPr>
              <a:defRPr sz="1683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404" y="13249951"/>
            <a:ext cx="29497080" cy="4331095"/>
          </a:xfrm>
        </p:spPr>
        <p:txBody>
          <a:bodyPr/>
          <a:lstStyle>
            <a:lvl1pPr marL="0" indent="0">
              <a:buNone/>
              <a:defRPr sz="6732">
                <a:solidFill>
                  <a:schemeClr val="tx1">
                    <a:tint val="75000"/>
                  </a:schemeClr>
                </a:solidFill>
              </a:defRPr>
            </a:lvl1pPr>
            <a:lvl2pPr marL="1282492" indent="0">
              <a:buNone/>
              <a:defRPr sz="5610">
                <a:solidFill>
                  <a:schemeClr val="tx1">
                    <a:tint val="75000"/>
                  </a:schemeClr>
                </a:solidFill>
              </a:defRPr>
            </a:lvl2pPr>
            <a:lvl3pPr marL="2564983" indent="0">
              <a:buNone/>
              <a:defRPr sz="5049">
                <a:solidFill>
                  <a:schemeClr val="tx1">
                    <a:tint val="75000"/>
                  </a:schemeClr>
                </a:solidFill>
              </a:defRPr>
            </a:lvl3pPr>
            <a:lvl4pPr marL="3847475" indent="0">
              <a:buNone/>
              <a:defRPr sz="4488">
                <a:solidFill>
                  <a:schemeClr val="tx1">
                    <a:tint val="75000"/>
                  </a:schemeClr>
                </a:solidFill>
              </a:defRPr>
            </a:lvl4pPr>
            <a:lvl5pPr marL="5129967" indent="0">
              <a:buNone/>
              <a:defRPr sz="4488">
                <a:solidFill>
                  <a:schemeClr val="tx1">
                    <a:tint val="75000"/>
                  </a:schemeClr>
                </a:solidFill>
              </a:defRPr>
            </a:lvl5pPr>
            <a:lvl6pPr marL="6412459" indent="0">
              <a:buNone/>
              <a:defRPr sz="4488">
                <a:solidFill>
                  <a:schemeClr val="tx1">
                    <a:tint val="75000"/>
                  </a:schemeClr>
                </a:solidFill>
              </a:defRPr>
            </a:lvl6pPr>
            <a:lvl7pPr marL="7694950" indent="0">
              <a:buNone/>
              <a:defRPr sz="4488">
                <a:solidFill>
                  <a:schemeClr val="tx1">
                    <a:tint val="75000"/>
                  </a:schemeClr>
                </a:solidFill>
              </a:defRPr>
            </a:lvl7pPr>
            <a:lvl8pPr marL="8977442" indent="0">
              <a:buNone/>
              <a:defRPr sz="4488">
                <a:solidFill>
                  <a:schemeClr val="tx1">
                    <a:tint val="75000"/>
                  </a:schemeClr>
                </a:solidFill>
              </a:defRPr>
            </a:lvl8pPr>
            <a:lvl9pPr marL="10259934" indent="0">
              <a:buNone/>
              <a:defRPr sz="4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318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217" y="5270647"/>
            <a:ext cx="14534793" cy="1256247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13503" y="5270647"/>
            <a:ext cx="14534793" cy="1256247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7971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1054131"/>
            <a:ext cx="29497080" cy="382694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5672" y="4853580"/>
            <a:ext cx="14467996" cy="2378664"/>
          </a:xfrm>
        </p:spPr>
        <p:txBody>
          <a:bodyPr anchor="b"/>
          <a:lstStyle>
            <a:lvl1pPr marL="0" indent="0">
              <a:buNone/>
              <a:defRPr sz="6732" b="1"/>
            </a:lvl1pPr>
            <a:lvl2pPr marL="1282492" indent="0">
              <a:buNone/>
              <a:defRPr sz="5610" b="1"/>
            </a:lvl2pPr>
            <a:lvl3pPr marL="2564983" indent="0">
              <a:buNone/>
              <a:defRPr sz="5049" b="1"/>
            </a:lvl3pPr>
            <a:lvl4pPr marL="3847475" indent="0">
              <a:buNone/>
              <a:defRPr sz="4488" b="1"/>
            </a:lvl4pPr>
            <a:lvl5pPr marL="5129967" indent="0">
              <a:buNone/>
              <a:defRPr sz="4488" b="1"/>
            </a:lvl5pPr>
            <a:lvl6pPr marL="6412459" indent="0">
              <a:buNone/>
              <a:defRPr sz="4488" b="1"/>
            </a:lvl6pPr>
            <a:lvl7pPr marL="7694950" indent="0">
              <a:buNone/>
              <a:defRPr sz="4488" b="1"/>
            </a:lvl7pPr>
            <a:lvl8pPr marL="8977442" indent="0">
              <a:buNone/>
              <a:defRPr sz="4488" b="1"/>
            </a:lvl8pPr>
            <a:lvl9pPr marL="10259934" indent="0">
              <a:buNone/>
              <a:defRPr sz="448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5672" y="7232244"/>
            <a:ext cx="14467996" cy="1063754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13504" y="4853580"/>
            <a:ext cx="14539247" cy="2378664"/>
          </a:xfrm>
        </p:spPr>
        <p:txBody>
          <a:bodyPr anchor="b"/>
          <a:lstStyle>
            <a:lvl1pPr marL="0" indent="0">
              <a:buNone/>
              <a:defRPr sz="6732" b="1"/>
            </a:lvl1pPr>
            <a:lvl2pPr marL="1282492" indent="0">
              <a:buNone/>
              <a:defRPr sz="5610" b="1"/>
            </a:lvl2pPr>
            <a:lvl3pPr marL="2564983" indent="0">
              <a:buNone/>
              <a:defRPr sz="5049" b="1"/>
            </a:lvl3pPr>
            <a:lvl4pPr marL="3847475" indent="0">
              <a:buNone/>
              <a:defRPr sz="4488" b="1"/>
            </a:lvl4pPr>
            <a:lvl5pPr marL="5129967" indent="0">
              <a:buNone/>
              <a:defRPr sz="4488" b="1"/>
            </a:lvl5pPr>
            <a:lvl6pPr marL="6412459" indent="0">
              <a:buNone/>
              <a:defRPr sz="4488" b="1"/>
            </a:lvl6pPr>
            <a:lvl7pPr marL="7694950" indent="0">
              <a:buNone/>
              <a:defRPr sz="4488" b="1"/>
            </a:lvl7pPr>
            <a:lvl8pPr marL="8977442" indent="0">
              <a:buNone/>
              <a:defRPr sz="4488" b="1"/>
            </a:lvl8pPr>
            <a:lvl9pPr marL="10259934" indent="0">
              <a:buNone/>
              <a:defRPr sz="448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13504" y="7232244"/>
            <a:ext cx="14539247" cy="1063754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8778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8659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63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2" y="1319953"/>
            <a:ext cx="11030232" cy="4619837"/>
          </a:xfrm>
        </p:spPr>
        <p:txBody>
          <a:bodyPr anchor="b"/>
          <a:lstStyle>
            <a:lvl1pPr>
              <a:defRPr sz="897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9248" y="2850734"/>
            <a:ext cx="17313503" cy="14070336"/>
          </a:xfrm>
        </p:spPr>
        <p:txBody>
          <a:bodyPr/>
          <a:lstStyle>
            <a:lvl1pPr>
              <a:defRPr sz="8976"/>
            </a:lvl1pPr>
            <a:lvl2pPr>
              <a:defRPr sz="7854"/>
            </a:lvl2pPr>
            <a:lvl3pPr>
              <a:defRPr sz="6732"/>
            </a:lvl3pPr>
            <a:lvl4pPr>
              <a:defRPr sz="5610"/>
            </a:lvl4pPr>
            <a:lvl5pPr>
              <a:defRPr sz="5610"/>
            </a:lvl5pPr>
            <a:lvl6pPr>
              <a:defRPr sz="5610"/>
            </a:lvl6pPr>
            <a:lvl7pPr>
              <a:defRPr sz="5610"/>
            </a:lvl7pPr>
            <a:lvl8pPr>
              <a:defRPr sz="5610"/>
            </a:lvl8pPr>
            <a:lvl9pPr>
              <a:defRPr sz="561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672" y="5939790"/>
            <a:ext cx="11030232" cy="11004196"/>
          </a:xfrm>
        </p:spPr>
        <p:txBody>
          <a:bodyPr/>
          <a:lstStyle>
            <a:lvl1pPr marL="0" indent="0">
              <a:buNone/>
              <a:defRPr sz="4488"/>
            </a:lvl1pPr>
            <a:lvl2pPr marL="1282492" indent="0">
              <a:buNone/>
              <a:defRPr sz="3927"/>
            </a:lvl2pPr>
            <a:lvl3pPr marL="2564983" indent="0">
              <a:buNone/>
              <a:defRPr sz="3366"/>
            </a:lvl3pPr>
            <a:lvl4pPr marL="3847475" indent="0">
              <a:buNone/>
              <a:defRPr sz="2805"/>
            </a:lvl4pPr>
            <a:lvl5pPr marL="5129967" indent="0">
              <a:buNone/>
              <a:defRPr sz="2805"/>
            </a:lvl5pPr>
            <a:lvl6pPr marL="6412459" indent="0">
              <a:buNone/>
              <a:defRPr sz="2805"/>
            </a:lvl6pPr>
            <a:lvl7pPr marL="7694950" indent="0">
              <a:buNone/>
              <a:defRPr sz="2805"/>
            </a:lvl7pPr>
            <a:lvl8pPr marL="8977442" indent="0">
              <a:buNone/>
              <a:defRPr sz="2805"/>
            </a:lvl8pPr>
            <a:lvl9pPr marL="10259934" indent="0">
              <a:buNone/>
              <a:defRPr sz="28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6430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2" y="1319953"/>
            <a:ext cx="11030232" cy="4619837"/>
          </a:xfrm>
        </p:spPr>
        <p:txBody>
          <a:bodyPr anchor="b"/>
          <a:lstStyle>
            <a:lvl1pPr>
              <a:defRPr sz="897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39248" y="2850734"/>
            <a:ext cx="17313503" cy="14070336"/>
          </a:xfrm>
        </p:spPr>
        <p:txBody>
          <a:bodyPr anchor="t"/>
          <a:lstStyle>
            <a:lvl1pPr marL="0" indent="0">
              <a:buNone/>
              <a:defRPr sz="8976"/>
            </a:lvl1pPr>
            <a:lvl2pPr marL="1282492" indent="0">
              <a:buNone/>
              <a:defRPr sz="7854"/>
            </a:lvl2pPr>
            <a:lvl3pPr marL="2564983" indent="0">
              <a:buNone/>
              <a:defRPr sz="6732"/>
            </a:lvl3pPr>
            <a:lvl4pPr marL="3847475" indent="0">
              <a:buNone/>
              <a:defRPr sz="5610"/>
            </a:lvl4pPr>
            <a:lvl5pPr marL="5129967" indent="0">
              <a:buNone/>
              <a:defRPr sz="5610"/>
            </a:lvl5pPr>
            <a:lvl6pPr marL="6412459" indent="0">
              <a:buNone/>
              <a:defRPr sz="5610"/>
            </a:lvl6pPr>
            <a:lvl7pPr marL="7694950" indent="0">
              <a:buNone/>
              <a:defRPr sz="5610"/>
            </a:lvl7pPr>
            <a:lvl8pPr marL="8977442" indent="0">
              <a:buNone/>
              <a:defRPr sz="5610"/>
            </a:lvl8pPr>
            <a:lvl9pPr marL="10259934" indent="0">
              <a:buNone/>
              <a:defRPr sz="561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672" y="5939790"/>
            <a:ext cx="11030232" cy="11004196"/>
          </a:xfrm>
        </p:spPr>
        <p:txBody>
          <a:bodyPr/>
          <a:lstStyle>
            <a:lvl1pPr marL="0" indent="0">
              <a:buNone/>
              <a:defRPr sz="4488"/>
            </a:lvl1pPr>
            <a:lvl2pPr marL="1282492" indent="0">
              <a:buNone/>
              <a:defRPr sz="3927"/>
            </a:lvl2pPr>
            <a:lvl3pPr marL="2564983" indent="0">
              <a:buNone/>
              <a:defRPr sz="3366"/>
            </a:lvl3pPr>
            <a:lvl4pPr marL="3847475" indent="0">
              <a:buNone/>
              <a:defRPr sz="2805"/>
            </a:lvl4pPr>
            <a:lvl5pPr marL="5129967" indent="0">
              <a:buNone/>
              <a:defRPr sz="2805"/>
            </a:lvl5pPr>
            <a:lvl6pPr marL="6412459" indent="0">
              <a:buNone/>
              <a:defRPr sz="2805"/>
            </a:lvl6pPr>
            <a:lvl7pPr marL="7694950" indent="0">
              <a:buNone/>
              <a:defRPr sz="2805"/>
            </a:lvl7pPr>
            <a:lvl8pPr marL="8977442" indent="0">
              <a:buNone/>
              <a:defRPr sz="2805"/>
            </a:lvl8pPr>
            <a:lvl9pPr marL="10259934" indent="0">
              <a:buNone/>
              <a:defRPr sz="28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7924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1217" y="1054131"/>
            <a:ext cx="29497080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217" y="5270647"/>
            <a:ext cx="29497080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217" y="18351020"/>
            <a:ext cx="7694890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0D0A-8A4B-47D4-9F03-4AEDB2AA8BE7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8589" y="18351020"/>
            <a:ext cx="1154233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53406" y="18351020"/>
            <a:ext cx="7694890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4AFE-97C5-49CA-ACD9-95473C1EE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6435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64983" rtl="0" eaLnBrk="1" latinLnBrk="0" hangingPunct="1">
        <a:lnSpc>
          <a:spcPct val="90000"/>
        </a:lnSpc>
        <a:spcBef>
          <a:spcPct val="0"/>
        </a:spcBef>
        <a:buNone/>
        <a:defRPr sz="123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1246" indent="-641246" algn="l" defTabSz="2564983" rtl="0" eaLnBrk="1" latinLnBrk="0" hangingPunct="1">
        <a:lnSpc>
          <a:spcPct val="90000"/>
        </a:lnSpc>
        <a:spcBef>
          <a:spcPts val="2805"/>
        </a:spcBef>
        <a:buFont typeface="Arial" panose="020B0604020202020204" pitchFamily="34" charset="0"/>
        <a:buChar char="•"/>
        <a:defRPr sz="7854" kern="1200">
          <a:solidFill>
            <a:schemeClr val="tx1"/>
          </a:solidFill>
          <a:latin typeface="+mn-lt"/>
          <a:ea typeface="+mn-ea"/>
          <a:cs typeface="+mn-cs"/>
        </a:defRPr>
      </a:lvl1pPr>
      <a:lvl2pPr marL="1923738" indent="-641246" algn="l" defTabSz="2564983" rtl="0" eaLnBrk="1" latinLnBrk="0" hangingPunct="1">
        <a:lnSpc>
          <a:spcPct val="90000"/>
        </a:lnSpc>
        <a:spcBef>
          <a:spcPts val="1403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2pPr>
      <a:lvl3pPr marL="3206229" indent="-641246" algn="l" defTabSz="2564983" rtl="0" eaLnBrk="1" latinLnBrk="0" hangingPunct="1">
        <a:lnSpc>
          <a:spcPct val="90000"/>
        </a:lnSpc>
        <a:spcBef>
          <a:spcPts val="1403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3pPr>
      <a:lvl4pPr marL="4488721" indent="-641246" algn="l" defTabSz="2564983" rtl="0" eaLnBrk="1" latinLnBrk="0" hangingPunct="1">
        <a:lnSpc>
          <a:spcPct val="90000"/>
        </a:lnSpc>
        <a:spcBef>
          <a:spcPts val="1403"/>
        </a:spcBef>
        <a:buFont typeface="Arial" panose="020B0604020202020204" pitchFamily="34" charset="0"/>
        <a:buChar char="•"/>
        <a:defRPr sz="5049" kern="1200">
          <a:solidFill>
            <a:schemeClr val="tx1"/>
          </a:solidFill>
          <a:latin typeface="+mn-lt"/>
          <a:ea typeface="+mn-ea"/>
          <a:cs typeface="+mn-cs"/>
        </a:defRPr>
      </a:lvl4pPr>
      <a:lvl5pPr marL="5771213" indent="-641246" algn="l" defTabSz="2564983" rtl="0" eaLnBrk="1" latinLnBrk="0" hangingPunct="1">
        <a:lnSpc>
          <a:spcPct val="90000"/>
        </a:lnSpc>
        <a:spcBef>
          <a:spcPts val="1403"/>
        </a:spcBef>
        <a:buFont typeface="Arial" panose="020B0604020202020204" pitchFamily="34" charset="0"/>
        <a:buChar char="•"/>
        <a:defRPr sz="5049" kern="1200">
          <a:solidFill>
            <a:schemeClr val="tx1"/>
          </a:solidFill>
          <a:latin typeface="+mn-lt"/>
          <a:ea typeface="+mn-ea"/>
          <a:cs typeface="+mn-cs"/>
        </a:defRPr>
      </a:lvl5pPr>
      <a:lvl6pPr marL="7053704" indent="-641246" algn="l" defTabSz="2564983" rtl="0" eaLnBrk="1" latinLnBrk="0" hangingPunct="1">
        <a:lnSpc>
          <a:spcPct val="90000"/>
        </a:lnSpc>
        <a:spcBef>
          <a:spcPts val="1403"/>
        </a:spcBef>
        <a:buFont typeface="Arial" panose="020B0604020202020204" pitchFamily="34" charset="0"/>
        <a:buChar char="•"/>
        <a:defRPr sz="5049" kern="1200">
          <a:solidFill>
            <a:schemeClr val="tx1"/>
          </a:solidFill>
          <a:latin typeface="+mn-lt"/>
          <a:ea typeface="+mn-ea"/>
          <a:cs typeface="+mn-cs"/>
        </a:defRPr>
      </a:lvl6pPr>
      <a:lvl7pPr marL="8336196" indent="-641246" algn="l" defTabSz="2564983" rtl="0" eaLnBrk="1" latinLnBrk="0" hangingPunct="1">
        <a:lnSpc>
          <a:spcPct val="90000"/>
        </a:lnSpc>
        <a:spcBef>
          <a:spcPts val="1403"/>
        </a:spcBef>
        <a:buFont typeface="Arial" panose="020B0604020202020204" pitchFamily="34" charset="0"/>
        <a:buChar char="•"/>
        <a:defRPr sz="5049" kern="1200">
          <a:solidFill>
            <a:schemeClr val="tx1"/>
          </a:solidFill>
          <a:latin typeface="+mn-lt"/>
          <a:ea typeface="+mn-ea"/>
          <a:cs typeface="+mn-cs"/>
        </a:defRPr>
      </a:lvl7pPr>
      <a:lvl8pPr marL="9618688" indent="-641246" algn="l" defTabSz="2564983" rtl="0" eaLnBrk="1" latinLnBrk="0" hangingPunct="1">
        <a:lnSpc>
          <a:spcPct val="90000"/>
        </a:lnSpc>
        <a:spcBef>
          <a:spcPts val="1403"/>
        </a:spcBef>
        <a:buFont typeface="Arial" panose="020B0604020202020204" pitchFamily="34" charset="0"/>
        <a:buChar char="•"/>
        <a:defRPr sz="5049" kern="1200">
          <a:solidFill>
            <a:schemeClr val="tx1"/>
          </a:solidFill>
          <a:latin typeface="+mn-lt"/>
          <a:ea typeface="+mn-ea"/>
          <a:cs typeface="+mn-cs"/>
        </a:defRPr>
      </a:lvl8pPr>
      <a:lvl9pPr marL="10901180" indent="-641246" algn="l" defTabSz="2564983" rtl="0" eaLnBrk="1" latinLnBrk="0" hangingPunct="1">
        <a:lnSpc>
          <a:spcPct val="90000"/>
        </a:lnSpc>
        <a:spcBef>
          <a:spcPts val="1403"/>
        </a:spcBef>
        <a:buFont typeface="Arial" panose="020B0604020202020204" pitchFamily="34" charset="0"/>
        <a:buChar char="•"/>
        <a:defRPr sz="5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1pPr>
      <a:lvl2pPr marL="1282492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2pPr>
      <a:lvl3pPr marL="2564983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3pPr>
      <a:lvl4pPr marL="3847475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4pPr>
      <a:lvl5pPr marL="5129967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5pPr>
      <a:lvl6pPr marL="6412459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6pPr>
      <a:lvl7pPr marL="7694950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7pPr>
      <a:lvl8pPr marL="8977442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8pPr>
      <a:lvl9pPr marL="10259934" algn="l" defTabSz="2564983" rtl="0" eaLnBrk="1" latinLnBrk="0" hangingPunct="1">
        <a:defRPr sz="5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A5D5761-AE8A-F452-F430-7AC670775BAD}"/>
              </a:ext>
            </a:extLst>
          </p:cNvPr>
          <p:cNvSpPr/>
          <p:nvPr/>
        </p:nvSpPr>
        <p:spPr>
          <a:xfrm>
            <a:off x="233849" y="5633878"/>
            <a:ext cx="16108723" cy="193591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altLang="fr-FR" sz="2800" b="1" dirty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: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Chondroid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syringoma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rare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benign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adnexal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neoplasm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exhibits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epithelial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mesenchymal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components.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tumors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typically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arise in the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neck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commonly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scalp,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cheek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upper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involvement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nasal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dorsum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exceedingly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rare.</a:t>
            </a:r>
          </a:p>
          <a:p>
            <a:endParaRPr lang="fr-FR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fr-FR" sz="2800" b="1" dirty="0" smtClean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Objective:</a:t>
            </a:r>
          </a:p>
          <a:p>
            <a:pPr>
              <a:buFont typeface="Wingdings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describe clinical,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histopathological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therapeutic features of a rare case of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chondroid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syringoma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located on the nasal dorsum.</a:t>
            </a:r>
          </a:p>
          <a:p>
            <a:endParaRPr lang="fr-FR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fr-FR" sz="2800" b="1" dirty="0" smtClean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Observation:</a:t>
            </a:r>
          </a:p>
          <a:p>
            <a:pPr>
              <a:buFont typeface="Wingdings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report the case of a 15-year-old female patient with no medical history, presenting with a swelling on the nasal dorsum that had been progressively increasing in size over one year. </a:t>
            </a:r>
            <a:endParaRPr lang="fr-FR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3987532-D511-180A-5CA4-EDF4B5D9B63B}"/>
              </a:ext>
            </a:extLst>
          </p:cNvPr>
          <p:cNvSpPr txBox="1"/>
          <p:nvPr/>
        </p:nvSpPr>
        <p:spPr>
          <a:xfrm>
            <a:off x="0" y="2583216"/>
            <a:ext cx="33009016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err="1" smtClean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Chondroid</a:t>
            </a:r>
            <a:r>
              <a:rPr lang="en-US" sz="5500" b="1" dirty="0" smtClean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500" b="1" dirty="0" err="1" smtClean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Syringoma</a:t>
            </a:r>
            <a:r>
              <a:rPr lang="en-US" sz="5500" b="1" dirty="0" smtClean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the Nasal Dorsum: A Rare Benign Tumor in Adolescents</a:t>
            </a:r>
            <a:endParaRPr lang="fr-FR" sz="5500" b="1" dirty="0">
              <a:solidFill>
                <a:srgbClr val="0795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Chebbi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Gh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Lansari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S, </a:t>
            </a: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Grira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M, </a:t>
            </a: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Sboui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I, </a:t>
            </a: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Hellal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S, </a:t>
            </a: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Mnif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Z, Ben </a:t>
            </a: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Youssef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S, </a:t>
            </a:r>
            <a:r>
              <a:rPr lang="en-US" sz="3600" b="1" dirty="0" err="1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Naija</a:t>
            </a:r>
            <a:r>
              <a:rPr lang="en-US" sz="3600" b="1" dirty="0" smtClean="0">
                <a:solidFill>
                  <a:srgbClr val="B5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</a:t>
            </a:r>
            <a:r>
              <a:rPr lang="en-US" sz="3600" dirty="0" smtClean="0"/>
              <a:t>.</a:t>
            </a:r>
            <a:endParaRPr lang="fr-FR" sz="3600" b="1" dirty="0" smtClean="0">
              <a:solidFill>
                <a:srgbClr val="B5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Maxillo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Facial Surgery Department - Military Hospital of Tunis</a:t>
            </a:r>
            <a:endParaRPr lang="fr-FR" sz="3000" dirty="0" smtClean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fr-FR" sz="3200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C527EB8-BA98-6B48-E683-8B2C954A69C5}"/>
              </a:ext>
            </a:extLst>
          </p:cNvPr>
          <p:cNvSpPr txBox="1"/>
          <p:nvPr/>
        </p:nvSpPr>
        <p:spPr>
          <a:xfrm>
            <a:off x="31402402" y="2050052"/>
            <a:ext cx="279711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N° </a:t>
            </a: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Poster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16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9AF54C-506C-81A3-E3AB-AFFC926D3022}"/>
              </a:ext>
            </a:extLst>
          </p:cNvPr>
          <p:cNvSpPr/>
          <p:nvPr/>
        </p:nvSpPr>
        <p:spPr>
          <a:xfrm>
            <a:off x="16569120" y="5663362"/>
            <a:ext cx="17396543" cy="277306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altLang="fr-FR" sz="2800" b="1" dirty="0" err="1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fr-FR" altLang="fr-FR" sz="2800" b="1" dirty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examination: a firm,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polylobulated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mobile, non-inflammatory, </a:t>
            </a: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painless mass measuring approximately 3 cm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alt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</a:t>
            </a:r>
            <a:r>
              <a:rPr lang="fr-FR" alt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fr-FR" alt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Treatment: complete surgical excision under local anesthesia, via a direct approach, without involving the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alar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cartilage. 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alt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</a:t>
            </a:r>
            <a:r>
              <a:rPr lang="fr-FR" alt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Histopathological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examination: confirmed the diagnosis of a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chondroid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syringoma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benign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adnexal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tumor with both epithelial and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mesenchymal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components with clear surgical margins.</a:t>
            </a:r>
          </a:p>
          <a:p>
            <a:pPr>
              <a:buFont typeface="Wingdings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postoperative course was uneventful, with no recurrence or malignant transformation after 18 months of follow-up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altLang="fr-FR" sz="3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fr-FR" sz="2800" b="1" dirty="0" smtClean="0">
                <a:solidFill>
                  <a:srgbClr val="0795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Conclusion:</a:t>
            </a:r>
          </a:p>
          <a:p>
            <a:pPr>
              <a:buFont typeface="Wingdings" pitchFamily="2" charset="2"/>
              <a:buChar char="Ø"/>
            </a:pP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Chondroid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syringoma</a:t>
            </a:r>
            <a:r>
              <a:rPr lang="en-US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rare tumor in the nasal region, particularly in adolescents. The diagnosis is strictly histological. Complete surgical excision remains the cornerstone of treatment and ensures the absence of recurrence. 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monitoring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</a:t>
            </a:r>
            <a:r>
              <a:rPr lang="fr-FR" alt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fr-FR" altLang="fr-F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nmedia\Desktop\Capture.PN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18679905" y="11752054"/>
            <a:ext cx="3914775" cy="3371850"/>
          </a:xfrm>
          <a:prstGeom prst="rect">
            <a:avLst/>
          </a:prstGeom>
          <a:noFill/>
        </p:spPr>
      </p:pic>
      <p:pic>
        <p:nvPicPr>
          <p:cNvPr id="1027" name="Picture 3" descr="C:\Users\nmedia\Desktop\Capturerr.PN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8647020" y="7005704"/>
            <a:ext cx="3688208" cy="34502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622401" y="10430601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</a:t>
            </a:r>
            <a:r>
              <a:rPr lang="fr-FR" alt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19646325" y="15082114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</a:t>
            </a:r>
            <a:r>
              <a:rPr lang="fr-FR" alt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9669229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179</TotalTime>
  <Words>305</Words>
  <Application>Microsoft Office PowerPoint</Application>
  <PresentationFormat>Personnalisé</PresentationFormat>
  <Paragraphs>98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ENNOURI EP ENNOURI Najoua</dc:creator>
  <cp:lastModifiedBy>nmedia</cp:lastModifiedBy>
  <cp:revision>34</cp:revision>
  <dcterms:created xsi:type="dcterms:W3CDTF">2023-05-12T09:23:03Z</dcterms:created>
  <dcterms:modified xsi:type="dcterms:W3CDTF">2025-10-08T20:08:21Z</dcterms:modified>
</cp:coreProperties>
</file>